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</p:sldMasterIdLst>
  <p:notesMasterIdLst>
    <p:notesMasterId r:id="rId16"/>
  </p:notesMasterIdLst>
  <p:sldIdLst>
    <p:sldId id="256" r:id="rId2"/>
    <p:sldId id="291" r:id="rId3"/>
    <p:sldId id="290" r:id="rId4"/>
    <p:sldId id="294" r:id="rId5"/>
    <p:sldId id="297" r:id="rId6"/>
    <p:sldId id="261" r:id="rId7"/>
    <p:sldId id="274" r:id="rId8"/>
    <p:sldId id="299" r:id="rId9"/>
    <p:sldId id="263" r:id="rId10"/>
    <p:sldId id="302" r:id="rId11"/>
    <p:sldId id="300" r:id="rId12"/>
    <p:sldId id="303" r:id="rId13"/>
    <p:sldId id="304" r:id="rId14"/>
    <p:sldId id="30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оспитатель" initials="В" lastIdx="1" clrIdx="0">
    <p:extLst>
      <p:ext uri="{19B8F6BF-5375-455C-9EA6-DF929625EA0E}">
        <p15:presenceInfo xmlns:p15="http://schemas.microsoft.com/office/powerpoint/2012/main" userId="Воспит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48260-8CBC-4D48-979D-E5D8F6BE1087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3C01F-01D6-4CA2-8504-07B317E04F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770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3C01F-01D6-4CA2-8504-07B317E04FC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F5E3E97-5F14-4398-AB8E-44A15F6F6851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7C7BA5B-35D3-4153-A995-B47880590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282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3E97-5F14-4398-AB8E-44A15F6F6851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BA5B-35D3-4153-A995-B47880590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96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3E97-5F14-4398-AB8E-44A15F6F6851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BA5B-35D3-4153-A995-B47880590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756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3E97-5F14-4398-AB8E-44A15F6F6851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BA5B-35D3-4153-A995-B47880590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026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3E97-5F14-4398-AB8E-44A15F6F6851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BA5B-35D3-4153-A995-B47880590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891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3E97-5F14-4398-AB8E-44A15F6F6851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BA5B-35D3-4153-A995-B47880590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433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3E97-5F14-4398-AB8E-44A15F6F6851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BA5B-35D3-4153-A995-B47880590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662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F5E3E97-5F14-4398-AB8E-44A15F6F6851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BA5B-35D3-4153-A995-B47880590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633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F5E3E97-5F14-4398-AB8E-44A15F6F6851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BA5B-35D3-4153-A995-B47880590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16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3E97-5F14-4398-AB8E-44A15F6F6851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BA5B-35D3-4153-A995-B47880590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07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3E97-5F14-4398-AB8E-44A15F6F6851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BA5B-35D3-4153-A995-B47880590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110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3E97-5F14-4398-AB8E-44A15F6F6851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BA5B-35D3-4153-A995-B47880590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870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3E97-5F14-4398-AB8E-44A15F6F6851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BA5B-35D3-4153-A995-B47880590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941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3E97-5F14-4398-AB8E-44A15F6F6851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BA5B-35D3-4153-A995-B47880590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616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3E97-5F14-4398-AB8E-44A15F6F6851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BA5B-35D3-4153-A995-B47880590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46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3E97-5F14-4398-AB8E-44A15F6F6851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BA5B-35D3-4153-A995-B47880590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3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3E97-5F14-4398-AB8E-44A15F6F6851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BA5B-35D3-4153-A995-B47880590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646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F5E3E97-5F14-4398-AB8E-44A15F6F6851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7C7BA5B-35D3-4153-A995-B47880590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93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  <p:sldLayoutId id="21474838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 ?><Relationships xmlns="http://schemas.openxmlformats.org/package/2006/relationships"><Relationship Id="rId3" Target="../media/image31.jpeg" Type="http://schemas.openxmlformats.org/officeDocument/2006/relationships/image"/><Relationship Id="rId2" Target="../media/image30.jp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 ?><Relationships xmlns="http://schemas.openxmlformats.org/package/2006/relationships"><Relationship Id="rId3" Target="../media/image5.pn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 ?><Relationships xmlns="http://schemas.openxmlformats.org/package/2006/relationships"><Relationship Id="rId3" Target="../media/image8.png" Type="http://schemas.openxmlformats.org/officeDocument/2006/relationships/image"/><Relationship Id="rId2" Target="../media/image7.png" Type="http://schemas.openxmlformats.org/officeDocument/2006/relationships/image"/><Relationship Id="rId1" Target="../slideLayouts/slideLayout9.xml" Type="http://schemas.openxmlformats.org/officeDocument/2006/relationships/slideLayout"/><Relationship Id="rId5" Target="../media/image10.png" Type="http://schemas.openxmlformats.org/officeDocument/2006/relationships/image"/><Relationship Id="rId4" Target="../media/image9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11.pn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2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13.pn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16.jpeg" Type="http://schemas.openxmlformats.org/officeDocument/2006/relationships/image"/><Relationship Id="rId5" Target="../media/image15.jpeg" Type="http://schemas.openxmlformats.org/officeDocument/2006/relationships/image"/><Relationship Id="rId4" Target="../media/image14.jpeg" Type="http://schemas.openxmlformats.org/officeDocument/2006/relationships/image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 ?><Relationships xmlns="http://schemas.openxmlformats.org/package/2006/relationships"><Relationship Id="rId3" Target="../media/image20.pn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22.jpeg" Type="http://schemas.openxmlformats.org/officeDocument/2006/relationships/image"/><Relationship Id="rId4" Target="../media/image2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D22D1B95-2B54-43E9-85D9-B489F6C5D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21010068">
            <a:off x="8490951" y="4185117"/>
            <a:ext cx="3299407" cy="440924"/>
          </a:xfrm>
          <a:custGeom>
            <a:avLst/>
            <a:gdLst/>
            <a:ahLst/>
            <a:cxnLst/>
            <a:rect b="b" l="l" r="r" t="t"/>
            <a:pathLst>
              <a:path h="5291" w="10000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D0F3F6D-A49D-4406-8D61-1C4F8D792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455612" y="4241801"/>
            <a:ext cx="11277600" cy="2337161"/>
          </a:xfrm>
          <a:custGeom>
            <a:avLst/>
            <a:gdLst/>
            <a:ahLst/>
            <a:cxnLst/>
            <a:rect b="b" l="l" r="r" t="t"/>
            <a:pathLst>
              <a:path h="8000" w="10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D953A318-DA8D-4405-9536-D889E45C5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b="b" l="0" r="r" t="0"/>
            <a:pathLst>
              <a:path h="8638" w="15356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382A3D-2F90-475C-8DF2-F666FEA34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8261" y="495887"/>
            <a:ext cx="8825658" cy="3389217"/>
          </a:xfrm>
        </p:spPr>
        <p:txBody>
          <a:bodyPr anchor="ctr">
            <a:normAutofit/>
            <a:scene3d>
              <a:camera prst="orthographicFront"/>
              <a:lightRig dir="t" rig="soft">
                <a:rot lat="0" lon="0" rev="10800000"/>
              </a:lightRig>
            </a:scene3d>
            <a:sp3d>
              <a:bevelT h="12700" w="27940"/>
              <a:contourClr>
                <a:srgbClr val="DDDDDD"/>
              </a:contourClr>
            </a:sp3d>
          </a:bodyPr>
          <a:lstStyle/>
          <a:p>
            <a:pPr algn="ctr">
              <a:lnSpc>
                <a:spcPct val="90000"/>
              </a:lnSpc>
            </a:pPr>
            <a:r>
              <a:rPr b="1" dirty="0" lang="ru-RU" spc="150" sz="560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Сенсорная интеграция детей с ограниченными возможностями здоровья в детском саду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 type="subTitle"/>
          </p:nvPr>
        </p:nvSpPr>
        <p:spPr>
          <a:xfrm>
            <a:off x="3432748" y="4881490"/>
            <a:ext cx="8159030" cy="1300835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dirty="0" lang="ru-RU" sz="2400">
                <a:solidFill>
                  <a:schemeClr val="tx2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Муниципальное бюджетное дошкольное образовательное</a:t>
            </a:r>
            <a:br>
              <a:rPr dirty="0" lang="ru-RU" sz="2400">
                <a:solidFill>
                  <a:schemeClr val="tx2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dirty="0" lang="ru-RU" sz="2400">
                <a:solidFill>
                  <a:schemeClr val="tx2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учреждение г. Мурманска №140</a:t>
            </a:r>
          </a:p>
          <a:p>
            <a:pPr algn="r"/>
            <a:r>
              <a:rPr b="1" dirty="0" lang="ru-RU" sz="2400">
                <a:solidFill>
                  <a:schemeClr val="tx2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Педагог-психолог </a:t>
            </a:r>
            <a:r>
              <a:rPr dirty="0" lang="ru-RU" sz="2400">
                <a:solidFill>
                  <a:schemeClr val="tx2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Дроздова Екатерина Сергеевна, </a:t>
            </a:r>
          </a:p>
          <a:p>
            <a:pPr algn="r"/>
            <a:r>
              <a:rPr b="1" dirty="0" lang="ru-RU" sz="2400">
                <a:solidFill>
                  <a:schemeClr val="tx2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учитель-логопед</a:t>
            </a:r>
            <a:r>
              <a:rPr dirty="0" lang="ru-RU" sz="2400">
                <a:solidFill>
                  <a:schemeClr val="tx2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Ульянова Алена Александровна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E9A68D-3839-4356-9C7E-64344CAE74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5" t="260"/>
          <a:stretch/>
        </p:blipFill>
        <p:spPr>
          <a:xfrm>
            <a:off x="469165" y="4586990"/>
            <a:ext cx="2950031" cy="226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14521"/>
      </p:ext>
    </p:extLst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AE1321F-9845-413B-9E21-590328030C4D}"/>
              </a:ext>
            </a:extLst>
          </p:cNvPr>
          <p:cNvSpPr/>
          <p:nvPr/>
        </p:nvSpPr>
        <p:spPr>
          <a:xfrm>
            <a:off x="484757" y="2427451"/>
            <a:ext cx="4218756" cy="2031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D31A2A-1A52-4C95-B77F-FD7F3CE2B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142" y="1130111"/>
            <a:ext cx="3491996" cy="593361"/>
          </a:xfrm>
        </p:spPr>
        <p:txBody>
          <a:bodyPr/>
          <a:lstStyle/>
          <a:p>
            <a:r>
              <a:rPr dirty="0" lang="ru-RU"/>
              <a:t>Тактильно-зрительная интеграция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636871-5619-492D-A258-1A00ED837DF5}"/>
              </a:ext>
            </a:extLst>
          </p:cNvPr>
          <p:cNvSpPr txBox="1"/>
          <p:nvPr/>
        </p:nvSpPr>
        <p:spPr>
          <a:xfrm>
            <a:off x="608321" y="2533258"/>
            <a:ext cx="446332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 lang="ru-RU" sz="1800">
                <a:solidFill>
                  <a:schemeClr val="bg1"/>
                </a:solidFill>
              </a:rPr>
              <a:t>Необходимо соединить точки на светодиодном «космическом полотне», дорисовать геометрическую фигуру и сказать, на что она похожа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BCD793B6-528D-4084-B753-9218BE81D543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593" y="1258829"/>
            <a:ext cx="5802004" cy="4368567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F7D33B7-16DC-41E2-9F83-D8B96E2B7ADD}"/>
              </a:ext>
            </a:extLst>
          </p:cNvPr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593" y="1258829"/>
            <a:ext cx="5802004" cy="4368568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30D49CE6-D724-47B8-8873-84B54844EB40}"/>
              </a:ext>
            </a:extLst>
          </p:cNvPr>
          <p:cNvSpPr/>
          <p:nvPr/>
        </p:nvSpPr>
        <p:spPr>
          <a:xfrm>
            <a:off x="484757" y="2413337"/>
            <a:ext cx="4218756" cy="20454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7F5548-F369-4E59-9A12-44754CC8BD0A}"/>
              </a:ext>
            </a:extLst>
          </p:cNvPr>
          <p:cNvSpPr txBox="1"/>
          <p:nvPr/>
        </p:nvSpPr>
        <p:spPr>
          <a:xfrm>
            <a:off x="749508" y="2773180"/>
            <a:ext cx="3612630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/>
              <a:t>Разложи камушки по размеру и дорисуй гусеницу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0FD695D-A294-4551-8C8A-981976FABA10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" l="15" r="63" t="25"/>
          <a:stretch/>
        </p:blipFill>
        <p:spPr>
          <a:xfrm>
            <a:off x="5212829" y="1127316"/>
            <a:ext cx="5802004" cy="4673877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7CCF5E93-CDB6-456C-95F7-BD93AF7F582A}"/>
              </a:ext>
            </a:extLst>
          </p:cNvPr>
          <p:cNvSpPr/>
          <p:nvPr/>
        </p:nvSpPr>
        <p:spPr>
          <a:xfrm>
            <a:off x="484757" y="2427451"/>
            <a:ext cx="4218756" cy="20454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532C7B-4DE1-419D-830E-7D05C7C1203E}"/>
              </a:ext>
            </a:extLst>
          </p:cNvPr>
          <p:cNvSpPr txBox="1"/>
          <p:nvPr/>
        </p:nvSpPr>
        <p:spPr>
          <a:xfrm>
            <a:off x="689067" y="2413337"/>
            <a:ext cx="3933699" cy="203132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/>
              <a:t>Игра «Мина»: необходимо откопать руку так, чтобы как можно дольше ее не касаться, снимать песок осторожно слой за слоем. Тот,, чья рука в песке должен следить, чтобы его руки не коснулись.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DB9FCE8-8712-4D0E-9B86-AE23FAEACDD2}"/>
              </a:ext>
            </a:extLst>
          </p:cNvPr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705" y="374753"/>
            <a:ext cx="5026282" cy="6323628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E61B57B5-0391-4BB8-BEC3-1A3BF74EADD5}"/>
              </a:ext>
            </a:extLst>
          </p:cNvPr>
          <p:cNvSpPr/>
          <p:nvPr/>
        </p:nvSpPr>
        <p:spPr>
          <a:xfrm>
            <a:off x="440681" y="2427450"/>
            <a:ext cx="4224520" cy="20172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A55449-BE13-43C3-812C-123ACF4B8505}"/>
              </a:ext>
            </a:extLst>
          </p:cNvPr>
          <p:cNvSpPr txBox="1"/>
          <p:nvPr/>
        </p:nvSpPr>
        <p:spPr>
          <a:xfrm>
            <a:off x="646632" y="2465168"/>
            <a:ext cx="3673071" cy="175432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/>
              <a:t>«Обведи и дорисуй»: ребенок очерчивает геометрическую фигуру, называет ее, повторяет на песочном столе самостоятельно, дорисовывает изображение.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9B151B9-A77C-482D-986F-66917B0AA690}"/>
              </a:ext>
            </a:extLst>
          </p:cNvPr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185" y="264471"/>
            <a:ext cx="4893802" cy="6499580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6A1D7D00-69F1-4354-87FD-E96C4F30AA3D}"/>
              </a:ext>
            </a:extLst>
          </p:cNvPr>
          <p:cNvSpPr/>
          <p:nvPr/>
        </p:nvSpPr>
        <p:spPr>
          <a:xfrm>
            <a:off x="484757" y="2427450"/>
            <a:ext cx="4218756" cy="20454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C6F552-9E42-4257-9076-D85BFA08C52C}"/>
              </a:ext>
            </a:extLst>
          </p:cNvPr>
          <p:cNvSpPr txBox="1"/>
          <p:nvPr/>
        </p:nvSpPr>
        <p:spPr>
          <a:xfrm>
            <a:off x="717226" y="2756280"/>
            <a:ext cx="3753817" cy="14773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/>
              <a:t>«Шашлычок»: ребенку необходимо соотнести плоскостное изображение и объемную фигуру, собрать пирамидку по схеме.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5D5DE4C-410C-4FF8-B665-0B40FA35F64A}"/>
              </a:ext>
            </a:extLst>
          </p:cNvPr>
          <p:cNvPicPr>
            <a:picLocks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500" y="410007"/>
            <a:ext cx="7526799" cy="6108493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4D540C12-43FA-4F98-81B2-2A3CCC16AAD7}"/>
              </a:ext>
            </a:extLst>
          </p:cNvPr>
          <p:cNvSpPr/>
          <p:nvPr/>
        </p:nvSpPr>
        <p:spPr>
          <a:xfrm>
            <a:off x="440681" y="2436939"/>
            <a:ext cx="4283426" cy="19794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2B093F3-DC54-44B0-BCD0-6AC73B210AC2}"/>
              </a:ext>
            </a:extLst>
          </p:cNvPr>
          <p:cNvSpPr txBox="1"/>
          <p:nvPr/>
        </p:nvSpPr>
        <p:spPr>
          <a:xfrm>
            <a:off x="591786" y="2533258"/>
            <a:ext cx="4101872" cy="175432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/>
              <a:t>«Цветные бомбошки»: ребенку необходимо собрать бомбошки в бутылочку по схеме. Во 2 варианте можно говорить друг другу, какую бомбошку взять следующей.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EC7050B-5FF8-40DF-B89E-A7CA11E61B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436" y="-18579"/>
            <a:ext cx="5529263" cy="6858000"/>
          </a:xfrm>
          <a:prstGeom prst="rect">
            <a:avLst/>
          </a:prstGeom>
        </p:spPr>
      </p:pic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8FC2E6EC-C1E3-4928-822D-239901104897}"/>
              </a:ext>
            </a:extLst>
          </p:cNvPr>
          <p:cNvSpPr/>
          <p:nvPr/>
        </p:nvSpPr>
        <p:spPr>
          <a:xfrm>
            <a:off x="440681" y="2533258"/>
            <a:ext cx="4252977" cy="1906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CDB885C-C1F1-42E7-B2B3-8E6211A37C61}"/>
              </a:ext>
            </a:extLst>
          </p:cNvPr>
          <p:cNvSpPr txBox="1"/>
          <p:nvPr/>
        </p:nvSpPr>
        <p:spPr>
          <a:xfrm>
            <a:off x="608321" y="2773180"/>
            <a:ext cx="3739541" cy="120032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/>
              <a:t>Ребенку необходимо сложить эмоцию, изобразить, рассказать, когда такое бывает.</a:t>
            </a:r>
          </a:p>
        </p:txBody>
      </p:sp>
    </p:spTree>
    <p:extLst>
      <p:ext uri="{BB962C8B-B14F-4D97-AF65-F5344CB8AC3E}">
        <p14:creationId xmlns:p14="http://schemas.microsoft.com/office/powerpoint/2010/main" val="470471994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id="4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>
                      <p:stCondLst>
                        <p:cond delay="indefinite"/>
                      </p:stCondLst>
                      <p:childTnLst>
                        <p:par>
                          <p:cTn fill="hold" id="4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>
                      <p:stCondLst>
                        <p:cond delay="indefinite"/>
                      </p:stCondLst>
                      <p:childTnLst>
                        <p:par>
                          <p:cTn fill="hold" id="59">
                            <p:stCondLst>
                              <p:cond delay="0"/>
                            </p:stCondLst>
                            <p:childTnLst>
                              <p:par>
                                <p:cTn fill="hold" id="6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>
                      <p:stCondLst>
                        <p:cond delay="indefinite"/>
                      </p:stCondLst>
                      <p:childTnLst>
                        <p:par>
                          <p:cTn fill="hold" id="6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8">
                      <p:stCondLst>
                        <p:cond delay="indefinite"/>
                      </p:stCondLst>
                      <p:childTnLst>
                        <p:par>
                          <p:cTn fill="hold" id="6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">
                      <p:stCondLst>
                        <p:cond delay="indefinite"/>
                      </p:stCondLst>
                      <p:childTnLst>
                        <p:par>
                          <p:cTn fill="hold" id="74">
                            <p:stCondLst>
                              <p:cond delay="0"/>
                            </p:stCondLst>
                            <p:childTnLst>
                              <p:par>
                                <p:cTn fill="hold" id="7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8">
                      <p:stCondLst>
                        <p:cond delay="indefinite"/>
                      </p:stCondLst>
                      <p:childTnLst>
                        <p:par>
                          <p:cTn fill="hold" id="7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3">
                      <p:stCondLst>
                        <p:cond delay="indefinite"/>
                      </p:stCondLst>
                      <p:childTnLst>
                        <p:par>
                          <p:cTn fill="hold" id="8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8">
                      <p:stCondLst>
                        <p:cond delay="indefinite"/>
                      </p:stCondLst>
                      <p:childTnLst>
                        <p:par>
                          <p:cTn fill="hold" id="89">
                            <p:stCondLst>
                              <p:cond delay="0"/>
                            </p:stCondLst>
                            <p:childTnLst>
                              <p:par>
                                <p:cTn fill="hold" id="9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3">
                      <p:stCondLst>
                        <p:cond delay="indefinite"/>
                      </p:stCondLst>
                      <p:childTnLst>
                        <p:par>
                          <p:cTn fill="hold" id="9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8">
                      <p:stCondLst>
                        <p:cond delay="indefinite"/>
                      </p:stCondLst>
                      <p:childTnLst>
                        <p:par>
                          <p:cTn fill="hold" id="9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2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animBg="1" grpId="0" spid="11"/>
      <p:bldP grpId="0" spid="16"/>
      <p:bldP animBg="1" grpId="0" spid="19"/>
      <p:bldP grpId="0" spid="20"/>
      <p:bldP animBg="1" grpId="0" spid="23"/>
      <p:bldP grpId="0" spid="24"/>
      <p:bldP animBg="1" grpId="0" spid="27"/>
      <p:bldP grpId="0" spid="28"/>
      <p:bldP animBg="1" grpId="0" spid="31"/>
      <p:bldP grpId="0" spid="32"/>
      <p:bldP animBg="1" grpId="0" spid="35"/>
      <p:bldP grpId="0" spid="36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AB55F-FFA3-4175-A4C5-5BA4E094F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88855"/>
            <a:ext cx="9772876" cy="706964"/>
          </a:xfrm>
        </p:spPr>
        <p:txBody>
          <a:bodyPr/>
          <a:lstStyle/>
          <a:p>
            <a:r>
              <a:rPr lang="ru-RU" dirty="0"/>
              <a:t>Интеграция зрительно-слуховой систем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5EED784-644F-461E-B838-BF20C55AC3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984" y="1926291"/>
            <a:ext cx="4769846" cy="3592291"/>
          </a:xfrm>
          <a:effectLst>
            <a:glow rad="50800">
              <a:schemeClr val="accent1"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385CA0-A5C7-4AEF-8103-0A298F772FE0}"/>
              </a:ext>
            </a:extLst>
          </p:cNvPr>
          <p:cNvSpPr txBox="1"/>
          <p:nvPr/>
        </p:nvSpPr>
        <p:spPr>
          <a:xfrm>
            <a:off x="5966170" y="5518582"/>
            <a:ext cx="5815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Слушаем звук природы, отгадываем его; выбираем нужный дождь  по времени года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ED04AB-756A-412B-B781-39E5592B1C67}"/>
              </a:ext>
            </a:extLst>
          </p:cNvPr>
          <p:cNvSpPr txBox="1"/>
          <p:nvPr/>
        </p:nvSpPr>
        <p:spPr>
          <a:xfrm>
            <a:off x="409904" y="6427076"/>
            <a:ext cx="6093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https://rainyscope.com/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B513C7B-4291-4899-9279-CB8FAC8D7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28" y="1926291"/>
            <a:ext cx="5340418" cy="414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06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AB55F-FFA3-4175-A4C5-5BA4E094F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88855"/>
            <a:ext cx="9772876" cy="706964"/>
          </a:xfrm>
        </p:spPr>
        <p:txBody>
          <a:bodyPr/>
          <a:lstStyle/>
          <a:p>
            <a:r>
              <a:rPr lang="ru-RU" dirty="0"/>
              <a:t>Интеграция зрительно-слуховой систем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385CA0-A5C7-4AEF-8103-0A298F772FE0}"/>
              </a:ext>
            </a:extLst>
          </p:cNvPr>
          <p:cNvSpPr txBox="1"/>
          <p:nvPr/>
        </p:nvSpPr>
        <p:spPr>
          <a:xfrm>
            <a:off x="5681357" y="2700431"/>
            <a:ext cx="58159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«</a:t>
            </a:r>
            <a:r>
              <a:rPr lang="ru-RU" sz="2400" dirty="0" err="1"/>
              <a:t>Геоконт</a:t>
            </a:r>
            <a:r>
              <a:rPr lang="ru-RU" sz="2400" dirty="0"/>
              <a:t>»: сначала знакомимся с полем </a:t>
            </a:r>
            <a:r>
              <a:rPr lang="ru-RU" sz="2400" dirty="0" err="1"/>
              <a:t>геоконта</a:t>
            </a:r>
            <a:r>
              <a:rPr lang="ru-RU" sz="2400" dirty="0"/>
              <a:t>, учимся работать с резинками, затем строим изображение по схеме, затем под аудиальную инструкцию задаются координаты для веревочки. Далее дети могут играть друг с другом.</a:t>
            </a:r>
          </a:p>
          <a:p>
            <a:r>
              <a:rPr lang="ru-RU" sz="2400" dirty="0"/>
              <a:t>«Гирлянда» - по схеме или по инструкции.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D7E7B91C-8458-45C0-8672-AFD412896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46" y="2433214"/>
            <a:ext cx="4960573" cy="3735931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B4B7EE7-9A9E-4D33-8226-8FF47A59F8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18" y="2192462"/>
            <a:ext cx="4955501" cy="437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7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AB55F-FFA3-4175-A4C5-5BA4E094F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88855"/>
            <a:ext cx="9772876" cy="706964"/>
          </a:xfrm>
        </p:spPr>
        <p:txBody>
          <a:bodyPr/>
          <a:lstStyle/>
          <a:p>
            <a:r>
              <a:rPr lang="ru-RU" dirty="0"/>
              <a:t>Интеграция зрительной системы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385CA0-A5C7-4AEF-8103-0A298F772FE0}"/>
              </a:ext>
            </a:extLst>
          </p:cNvPr>
          <p:cNvSpPr txBox="1"/>
          <p:nvPr/>
        </p:nvSpPr>
        <p:spPr>
          <a:xfrm>
            <a:off x="5951452" y="2220746"/>
            <a:ext cx="62405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«Ножки-ладошки»: ребенку необходимо сложить ряд по схеме, затем в определенной последовательности.</a:t>
            </a:r>
          </a:p>
          <a:p>
            <a:r>
              <a:rPr lang="ru-RU" sz="2400" dirty="0"/>
              <a:t>«Найди ножку-ладошку»: игра на скорость реакции и соотнесении цветов, воспитанникам необходимо кидать 2 кубика и найти нужное.</a:t>
            </a:r>
          </a:p>
          <a:p>
            <a:r>
              <a:rPr lang="ru-RU" sz="2400" dirty="0"/>
              <a:t>«Покорми гномов»: развивается мелкая моторика и восприятие цвета;</a:t>
            </a:r>
          </a:p>
          <a:p>
            <a:r>
              <a:rPr lang="ru-RU" sz="2400" dirty="0"/>
              <a:t>«</a:t>
            </a:r>
            <a:r>
              <a:rPr lang="ru-RU" sz="2400" dirty="0" err="1"/>
              <a:t>Лабиринт»:пройти</a:t>
            </a:r>
            <a:r>
              <a:rPr lang="ru-RU" sz="2400" dirty="0"/>
              <a:t> по лабиринту пальчиками, минуя тупики.</a:t>
            </a:r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BFF51CA-806E-47CA-A156-ECFEB6BE6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17" y="2700451"/>
            <a:ext cx="4537273" cy="3416300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7424DDB-E921-4154-84FA-92645641B7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59" y="2368825"/>
            <a:ext cx="5418153" cy="407955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16162CA-0C9C-48A4-89F1-D914FA9E3E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85" y="2368825"/>
            <a:ext cx="5568627" cy="428436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E9C26CB-EF44-498E-843F-7BA2E572D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85" y="2320587"/>
            <a:ext cx="5742249" cy="432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AE1321F-9845-413B-9E21-590328030C4D}"/>
              </a:ext>
            </a:extLst>
          </p:cNvPr>
          <p:cNvSpPr/>
          <p:nvPr/>
        </p:nvSpPr>
        <p:spPr>
          <a:xfrm>
            <a:off x="484757" y="2427451"/>
            <a:ext cx="4218756" cy="2031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D31A2A-1A52-4C95-B77F-FD7F3CE2B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142" y="1130111"/>
            <a:ext cx="3491996" cy="593361"/>
          </a:xfrm>
        </p:spPr>
        <p:txBody>
          <a:bodyPr/>
          <a:lstStyle/>
          <a:p>
            <a:r>
              <a:rPr lang="ru-RU" dirty="0"/>
              <a:t>Развитие тактильно-проприоцептивных систем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7A62232-C29C-4AC9-B36D-08D1449F31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980" y="1130111"/>
            <a:ext cx="6130783" cy="459808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636871-5619-492D-A258-1A00ED837DF5}"/>
              </a:ext>
            </a:extLst>
          </p:cNvPr>
          <p:cNvSpPr txBox="1"/>
          <p:nvPr/>
        </p:nvSpPr>
        <p:spPr>
          <a:xfrm>
            <a:off x="543394" y="2413337"/>
            <a:ext cx="446332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Занятие в сухом бассейне (массажный эффект; эффект ускользающей, податливой опоры;</a:t>
            </a:r>
          </a:p>
          <a:p>
            <a:r>
              <a:rPr lang="ru-RU" sz="1800" dirty="0">
                <a:solidFill>
                  <a:schemeClr val="bg1"/>
                </a:solidFill>
              </a:rPr>
              <a:t>эффект погружения; сенсорный эффект, закаливающий эффект, расслабляющий эффект,</a:t>
            </a:r>
          </a:p>
          <a:p>
            <a:r>
              <a:rPr lang="ru-RU" sz="1800" dirty="0">
                <a:solidFill>
                  <a:schemeClr val="bg1"/>
                </a:solidFill>
              </a:rPr>
              <a:t>тренирующий эффект).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C70DC9F-AB58-4B5E-A1E6-E5E47FBA0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384" y="440458"/>
            <a:ext cx="4558883" cy="6078511"/>
          </a:xfrm>
          <a:prstGeom prst="rect">
            <a:avLst/>
          </a:prstGeom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88239AE2-EF01-4CE3-AFBB-D91A9313E28E}"/>
              </a:ext>
            </a:extLst>
          </p:cNvPr>
          <p:cNvSpPr/>
          <p:nvPr/>
        </p:nvSpPr>
        <p:spPr>
          <a:xfrm>
            <a:off x="435339" y="2219234"/>
            <a:ext cx="4268174" cy="22324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D8B81D-9C1C-47B5-96AA-B20D59168BDE}"/>
              </a:ext>
            </a:extLst>
          </p:cNvPr>
          <p:cNvSpPr txBox="1"/>
          <p:nvPr/>
        </p:nvSpPr>
        <p:spPr>
          <a:xfrm>
            <a:off x="698526" y="2596812"/>
            <a:ext cx="446332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Упражнения на развитие осязательных ощущений рук, развитие мелкой моторики, массаж</a:t>
            </a:r>
          </a:p>
          <a:p>
            <a:r>
              <a:rPr lang="ru-RU" dirty="0">
                <a:solidFill>
                  <a:schemeClr val="bg1"/>
                </a:solidFill>
              </a:rPr>
              <a:t>рук, развитие фантазии.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68522BD-A492-4B94-AD57-1906E3F307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352" y="597107"/>
            <a:ext cx="7273791" cy="5476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039B0B7-05A6-4367-B8E2-4289BE0F70B4}"/>
              </a:ext>
            </a:extLst>
          </p:cNvPr>
          <p:cNvSpPr/>
          <p:nvPr/>
        </p:nvSpPr>
        <p:spPr>
          <a:xfrm>
            <a:off x="435340" y="2219234"/>
            <a:ext cx="4322516" cy="3416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ADCCA3-ADD9-4904-8593-860EC8A5494A}"/>
              </a:ext>
            </a:extLst>
          </p:cNvPr>
          <p:cNvSpPr txBox="1"/>
          <p:nvPr/>
        </p:nvSpPr>
        <p:spPr>
          <a:xfrm>
            <a:off x="698526" y="2311569"/>
            <a:ext cx="37270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«Волшебный дождик» или «Солнечные лучики»: ребенку предлагается назвать цвета, выбрать тот, что понравился, под расслабляющую музыку сначала взрослый, затем сам ребенок проводит </a:t>
            </a:r>
            <a:r>
              <a:rPr lang="ru-RU" dirty="0" err="1"/>
              <a:t>фиброоптическим</a:t>
            </a:r>
            <a:r>
              <a:rPr lang="ru-RU" dirty="0"/>
              <a:t> волокном по пальчикам, по рукам, по ногам.  «Дождик» дарит хорошее настроение и улыбку.</a:t>
            </a:r>
          </a:p>
        </p:txBody>
      </p:sp>
    </p:spTree>
    <p:extLst>
      <p:ext uri="{BB962C8B-B14F-4D97-AF65-F5344CB8AC3E}">
        <p14:creationId xmlns:p14="http://schemas.microsoft.com/office/powerpoint/2010/main" val="319668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8" grpId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52CE91-E934-424A-83EE-E752492B58EB}"/>
              </a:ext>
            </a:extLst>
          </p:cNvPr>
          <p:cNvSpPr txBox="1"/>
          <p:nvPr/>
        </p:nvSpPr>
        <p:spPr>
          <a:xfrm>
            <a:off x="764498" y="614914"/>
            <a:ext cx="96686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/>
              <a:t>Сенсорная интеграция </a:t>
            </a:r>
            <a:r>
              <a:rPr lang="ru-RU" sz="2400" dirty="0"/>
              <a:t>— это процесс, посредством которого мозг принимает, обрабатывает, упорядочивает и интерпретирует информацию, поступающую от органов чувств — глаз, ушей и других.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D4693C-FB06-4236-B805-D95421A26E43}"/>
              </a:ext>
            </a:extLst>
          </p:cNvPr>
          <p:cNvSpPr txBox="1"/>
          <p:nvPr/>
        </p:nvSpPr>
        <p:spPr>
          <a:xfrm>
            <a:off x="3987383" y="0"/>
            <a:ext cx="7180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Пояснительная записка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6571C7-D4E7-4BED-9E47-6B59B6F07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" y="637678"/>
            <a:ext cx="762066" cy="7620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16A738-2E5E-4568-8E33-7FC5BE840A99}"/>
              </a:ext>
            </a:extLst>
          </p:cNvPr>
          <p:cNvSpPr txBox="1"/>
          <p:nvPr/>
        </p:nvSpPr>
        <p:spPr>
          <a:xfrm>
            <a:off x="764498" y="2344003"/>
            <a:ext cx="114275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Интегрировать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- собрать разные части в единое целое. Тогда, части работают слаженно, как одна система</a:t>
            </a:r>
            <a:r>
              <a:rPr lang="ru-RU" sz="2400" dirty="0"/>
              <a:t>, поэтому упражнения направлены на стимуляцию нескольких сенсорных систем и формирование взаимодействия между ними.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119170B-3740-40B2-8E0B-898E76279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" y="2396906"/>
            <a:ext cx="762066" cy="7620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0310B8-ABC5-4040-8C28-71ADAA72CA42}"/>
              </a:ext>
            </a:extLst>
          </p:cNvPr>
          <p:cNvSpPr txBox="1"/>
          <p:nvPr/>
        </p:nvSpPr>
        <p:spPr>
          <a:xfrm>
            <a:off x="764498" y="4073092"/>
            <a:ext cx="1142750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Сенсорные системы имеют цепочки взаимосвязей. </a:t>
            </a:r>
            <a:r>
              <a:rPr lang="ru-RU" sz="2400" dirty="0"/>
              <a:t>Генетическим началом этих цепей являются тактильные функции, а их всеобщим эффектом - зрительное восприятие. Зрительная сенсорная система выступает как преобразователь и интегратор всего чувственного опыта человека.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184501-5A35-4CBD-9852-53A6BBEAC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" y="3989690"/>
            <a:ext cx="762066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7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EAAA3B-1F22-453A-94D4-B01E4D6AA37C}"/>
              </a:ext>
            </a:extLst>
          </p:cNvPr>
          <p:cNvSpPr txBox="1"/>
          <p:nvPr/>
        </p:nvSpPr>
        <p:spPr>
          <a:xfrm>
            <a:off x="299803" y="0"/>
            <a:ext cx="10224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Сенсорные системы ребенка и методы сенсорной интеграции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8EF30D-ACAC-4FD9-BB26-BD65091AF97B}"/>
              </a:ext>
            </a:extLst>
          </p:cNvPr>
          <p:cNvSpPr txBox="1"/>
          <p:nvPr/>
        </p:nvSpPr>
        <p:spPr>
          <a:xfrm>
            <a:off x="754568" y="758505"/>
            <a:ext cx="415272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chemeClr val="bg1"/>
                </a:solidFill>
                <a:effectLst/>
                <a:latin typeface="TildaSans"/>
              </a:rPr>
              <a:t>Проприоцептивные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TildaSans"/>
              </a:rPr>
              <a:t> – осознание положения своего тела в пространстве и контроль движений, информация, полученная от мышц и суставов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2DAFD3-35A4-4ED9-B8E8-561A0D9E28D9}"/>
              </a:ext>
            </a:extLst>
          </p:cNvPr>
          <p:cNvSpPr txBox="1"/>
          <p:nvPr/>
        </p:nvSpPr>
        <p:spPr>
          <a:xfrm>
            <a:off x="734453" y="3235795"/>
            <a:ext cx="32518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chemeClr val="bg1"/>
                </a:solidFill>
                <a:effectLst/>
                <a:latin typeface="TildaSans"/>
              </a:rPr>
              <a:t>Тактильные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TildaSans"/>
              </a:rPr>
              <a:t> – развитие чувства осязания и различения различных текстуры</a:t>
            </a:r>
            <a:r>
              <a:rPr lang="ru-RU" b="0" i="0" dirty="0">
                <a:solidFill>
                  <a:schemeClr val="bg1"/>
                </a:solidFill>
                <a:effectLst/>
                <a:latin typeface="TildaSans"/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Объект 4">
            <a:extLst>
              <a:ext uri="{FF2B5EF4-FFF2-40B4-BE49-F238E27FC236}">
                <a16:creationId xmlns:a16="http://schemas.microsoft.com/office/drawing/2014/main" id="{6F5AB6C3-9398-40D0-A9CC-38218C4AEA45}"/>
              </a:ext>
            </a:extLst>
          </p:cNvPr>
          <p:cNvSpPr txBox="1">
            <a:spLocks/>
          </p:cNvSpPr>
          <p:nvPr/>
        </p:nvSpPr>
        <p:spPr>
          <a:xfrm>
            <a:off x="6096000" y="530062"/>
            <a:ext cx="4428077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ldaSans"/>
                <a:ea typeface="+mn-ea"/>
                <a:cs typeface="+mn-cs"/>
              </a:rPr>
              <a:t>Вестибулярные (внутреннее ухо)</a:t>
            </a:r>
            <a:r>
              <a:rPr lang="ru-RU" sz="2000" dirty="0">
                <a:solidFill>
                  <a:schemeClr val="bg1"/>
                </a:solidFill>
                <a:latin typeface="TildaSans"/>
              </a:rPr>
              <a:t> -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ldaSans"/>
                <a:ea typeface="+mn-ea"/>
                <a:cs typeface="+mn-cs"/>
              </a:rPr>
              <a:t>чувство движения; состояние равновесия, изменение положения тела в пространстве.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ACBDB0-3F4B-43C0-B37E-7B6BE928E5D7}"/>
              </a:ext>
            </a:extLst>
          </p:cNvPr>
          <p:cNvSpPr txBox="1"/>
          <p:nvPr/>
        </p:nvSpPr>
        <p:spPr>
          <a:xfrm>
            <a:off x="8310038" y="2016657"/>
            <a:ext cx="34677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chemeClr val="bg1"/>
                </a:solidFill>
                <a:effectLst/>
                <a:latin typeface="TildaSans"/>
              </a:rPr>
              <a:t>Зрительные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TildaSans"/>
              </a:rPr>
              <a:t> – развитие зрительного восприятия и различение цветов и форм, внимания.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4079CC-BB5B-4AC1-A6BC-1E64E1B1E66E}"/>
              </a:ext>
            </a:extLst>
          </p:cNvPr>
          <p:cNvSpPr txBox="1"/>
          <p:nvPr/>
        </p:nvSpPr>
        <p:spPr>
          <a:xfrm>
            <a:off x="8558495" y="3792000"/>
            <a:ext cx="34677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chemeClr val="bg1"/>
                </a:solidFill>
                <a:effectLst/>
                <a:latin typeface="TildaSans"/>
              </a:rPr>
              <a:t>Слуховые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TildaSans"/>
              </a:rPr>
              <a:t> – развитие слухового восприятия и различение различных звуков.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66E007-FA59-4ADC-A38D-55E985E82549}"/>
              </a:ext>
            </a:extLst>
          </p:cNvPr>
          <p:cNvSpPr txBox="1"/>
          <p:nvPr/>
        </p:nvSpPr>
        <p:spPr>
          <a:xfrm>
            <a:off x="841640" y="5226924"/>
            <a:ext cx="44046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chemeClr val="bg1"/>
                </a:solidFill>
                <a:effectLst/>
                <a:latin typeface="TildaSans"/>
              </a:rPr>
              <a:t>Обонятельные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TildaSans"/>
              </a:rPr>
              <a:t>– информация о запахе</a:t>
            </a:r>
            <a:r>
              <a:rPr lang="ru-RU" b="0" i="0" dirty="0">
                <a:solidFill>
                  <a:schemeClr val="bg1"/>
                </a:solidFill>
                <a:effectLst/>
                <a:latin typeface="TildaSans"/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946733-71CF-4F9B-A8AE-DF4E1A916851}"/>
              </a:ext>
            </a:extLst>
          </p:cNvPr>
          <p:cNvSpPr txBox="1"/>
          <p:nvPr/>
        </p:nvSpPr>
        <p:spPr>
          <a:xfrm>
            <a:off x="5324565" y="5580867"/>
            <a:ext cx="47193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chemeClr val="bg1"/>
                </a:solidFill>
                <a:effectLst/>
                <a:latin typeface="TildaSans"/>
              </a:rPr>
              <a:t>Вкусовые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TildaSans"/>
              </a:rPr>
              <a:t> – информация о вкусе и соотнесение с знанием.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714025B-32F2-463E-930C-7392742D8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891" y="1642510"/>
            <a:ext cx="4865030" cy="39383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Солнце 33">
            <a:extLst>
              <a:ext uri="{FF2B5EF4-FFF2-40B4-BE49-F238E27FC236}">
                <a16:creationId xmlns:a16="http://schemas.microsoft.com/office/drawing/2014/main" id="{8F0EE660-CA92-4B84-8601-CA1DB8C51254}"/>
              </a:ext>
            </a:extLst>
          </p:cNvPr>
          <p:cNvSpPr/>
          <p:nvPr/>
        </p:nvSpPr>
        <p:spPr>
          <a:xfrm>
            <a:off x="5883458" y="566570"/>
            <a:ext cx="302483" cy="350767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4B7B6B7-62D8-4D7E-950E-1BE35879E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906" y="2085817"/>
            <a:ext cx="323116" cy="365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C9C7706-38EF-4F41-990D-C1648C91F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0031" y="3828788"/>
            <a:ext cx="323116" cy="36579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A3EEB1E-D4D1-4ED2-B7B8-848E7F7EB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420" y="5622230"/>
            <a:ext cx="323116" cy="365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3F0C841-DE29-4EAB-A5BD-24B772FE6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84" y="5281078"/>
            <a:ext cx="323116" cy="36579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5FEFE937-3B91-4A6E-97A0-52EA61478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42" y="779564"/>
            <a:ext cx="323116" cy="36579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CD4243B5-D526-4590-972B-0FE56F19C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42" y="3282222"/>
            <a:ext cx="323116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74527"/>
      </p:ext>
    </p:extLst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5E0D2D7-B4D3-4D7E-AC39-F15243C91A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" l="75" r="79" t="95"/>
          <a:stretch/>
        </p:blipFill>
        <p:spPr>
          <a:xfrm>
            <a:off x="3582650" y="3429000"/>
            <a:ext cx="5446426" cy="32364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D4D8D7-409B-40E6-BBC8-D84563FA88EC}"/>
              </a:ext>
            </a:extLst>
          </p:cNvPr>
          <p:cNvSpPr txBox="1"/>
          <p:nvPr/>
        </p:nvSpPr>
        <p:spPr>
          <a:xfrm>
            <a:off x="263576" y="250369"/>
            <a:ext cx="97498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b="0" dirty="0" i="0" lang="ru-RU" sz="2000">
                <a:effectLst/>
              </a:rPr>
              <a:t>Нарушения сенсорной обработки лежат в основе многих проблем развития речи, движений, обучения, поведения. </a:t>
            </a:r>
            <a:endParaRPr dirty="0" lang="ru-RU" sz="2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69B50-9ED6-462F-815E-0C24ADB231FB}"/>
              </a:ext>
            </a:extLst>
          </p:cNvPr>
          <p:cNvSpPr txBox="1"/>
          <p:nvPr/>
        </p:nvSpPr>
        <p:spPr>
          <a:xfrm>
            <a:off x="263576" y="1044167"/>
            <a:ext cx="98922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0" dirty="0" i="0" lang="ru-RU" sz="2000">
                <a:effectLst/>
              </a:rPr>
              <a:t>Дисфункция в сенсорной интеграции - нейроны не сигнализируют или не функционируют эффективно, что приводит к дефициту психофизического развития, обучения и/или эмоционального регулирования.</a:t>
            </a:r>
            <a:endParaRPr dirty="0" lang="ru-RU" sz="2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725DFA-1002-46C9-A838-3D763BAB2E77}"/>
              </a:ext>
            </a:extLst>
          </p:cNvPr>
          <p:cNvSpPr txBox="1"/>
          <p:nvPr/>
        </p:nvSpPr>
        <p:spPr>
          <a:xfrm>
            <a:off x="263576" y="2505670"/>
            <a:ext cx="117435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0" dirty="0" i="0" lang="ru-RU" sz="2000">
                <a:effectLst/>
              </a:rPr>
              <a:t>Одновременная стимуляция нескольких сенсорных систем приводит не только к повышению активности восприятия, но и к обеспечению сенсорной интеграции.</a:t>
            </a:r>
            <a:endParaRPr dirty="0" lang="ru-RU" sz="2000"/>
          </a:p>
        </p:txBody>
      </p:sp>
    </p:spTree>
    <p:extLst>
      <p:ext uri="{BB962C8B-B14F-4D97-AF65-F5344CB8AC3E}">
        <p14:creationId xmlns:p14="http://schemas.microsoft.com/office/powerpoint/2010/main" val="2914479635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6"/>
      <p:bldP grpId="0" spid="7"/>
    </p:bld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90E8A-98C6-4073-9495-C79AEF84E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444" y="-734518"/>
            <a:ext cx="9233229" cy="1210456"/>
          </a:xfrm>
        </p:spPr>
        <p:txBody>
          <a:bodyPr>
            <a:normAutofit/>
          </a:bodyPr>
          <a:lstStyle/>
          <a:p>
            <a:r>
              <a:rPr b="1" dirty="0" lang="ru-RU">
                <a:solidFill>
                  <a:schemeClr val="accent2">
                    <a:lumMod val="50000"/>
                  </a:schemeClr>
                </a:solidFill>
              </a:rPr>
              <a:t>Нарушения сенсорной интеграции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DCC170-0827-45D2-BED1-D1AFD4A89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418" y="1272980"/>
            <a:ext cx="5793516" cy="402445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AB6B77B-0637-436D-8CDC-B39161806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333" y="1178525"/>
            <a:ext cx="5994771" cy="4523327"/>
          </a:xfrm>
          <a:prstGeom prst="rect">
            <a:avLst/>
          </a:prstGeom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8A00CB6-0BEA-471C-B8A3-E8549BAA9AB0}"/>
              </a:ext>
            </a:extLst>
          </p:cNvPr>
          <p:cNvSpPr/>
          <p:nvPr/>
        </p:nvSpPr>
        <p:spPr>
          <a:xfrm>
            <a:off x="436450" y="1433738"/>
            <a:ext cx="5411449" cy="31497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l"/>
            <a:r>
              <a:rPr b="0" dirty="0" i="0" lang="ru-RU" sz="2400">
                <a:effectLst/>
                <a:latin typeface="-apple-system"/>
              </a:rPr>
              <a:t>◆ Разбрасывает игрушки, прыгает по лужам.</a:t>
            </a:r>
          </a:p>
          <a:p>
            <a:pPr algn="l"/>
            <a:r>
              <a:rPr b="0" dirty="0" i="0" lang="ru-RU" sz="2400">
                <a:effectLst/>
                <a:latin typeface="-apple-system"/>
              </a:rPr>
              <a:t>◆ Жуёт предметы или воротник.</a:t>
            </a:r>
          </a:p>
          <a:p>
            <a:pPr algn="l"/>
            <a:r>
              <a:rPr b="0" dirty="0" i="0" lang="ru-RU" sz="2400">
                <a:effectLst/>
                <a:latin typeface="-apple-system"/>
              </a:rPr>
              <a:t>◆ Постоянно движется, кружится, суетится.</a:t>
            </a:r>
            <a:endParaRPr dirty="0" lang="ru-RU" sz="2400">
              <a:latin typeface="-apple-system"/>
            </a:endParaRPr>
          </a:p>
          <a:p>
            <a:pPr algn="l"/>
            <a:r>
              <a:rPr b="0" dirty="0" i="0" lang="ru-RU" sz="2400">
                <a:effectLst/>
                <a:latin typeface="-apple-system"/>
              </a:rPr>
              <a:t>Трудности концентрации внимания, произвольности и регуляции деятельности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EE53FF44-0778-4E21-BAD7-3D251E8D1422}"/>
              </a:ext>
            </a:extLst>
          </p:cNvPr>
          <p:cNvSpPr/>
          <p:nvPr/>
        </p:nvSpPr>
        <p:spPr>
          <a:xfrm>
            <a:off x="436450" y="1450859"/>
            <a:ext cx="5590968" cy="3149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dirty="0" lang="ru-RU" sz="2000"/>
              <a:t>◆ Не стремится играть, исследовать пространство.</a:t>
            </a:r>
          </a:p>
          <a:p>
            <a:r>
              <a:rPr dirty="0" lang="ru-RU" sz="2000"/>
              <a:t>◆ Не реагирует на падения.</a:t>
            </a:r>
          </a:p>
          <a:p>
            <a:r>
              <a:rPr dirty="0" lang="ru-RU" sz="2000"/>
              <a:t>◆ Сам не начинает, но может долго кружиться без головокружения.</a:t>
            </a:r>
          </a:p>
          <a:p>
            <a:r>
              <a:rPr dirty="0" lang="ru-RU" sz="2000"/>
              <a:t>◆ Игнорирует визуальные стимулы, например, препятствие на пути.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A68C216F-A0AA-4093-A551-A5FDFC9968FF}"/>
              </a:ext>
            </a:extLst>
          </p:cNvPr>
          <p:cNvSpPr/>
          <p:nvPr/>
        </p:nvSpPr>
        <p:spPr>
          <a:xfrm>
            <a:off x="404233" y="1464637"/>
            <a:ext cx="5590968" cy="3149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l"/>
            <a:r>
              <a:rPr b="0" dirty="0" i="0" lang="ru-RU" sz="2000">
                <a:effectLst/>
                <a:latin typeface="-apple-system"/>
              </a:rPr>
              <a:t>◆ Слабо осознаёт своё тело, не может различить предметы по ощущениям.</a:t>
            </a:r>
          </a:p>
          <a:p>
            <a:pPr algn="l"/>
            <a:r>
              <a:rPr b="0" dirty="0" i="0" lang="ru-RU" sz="2000">
                <a:effectLst/>
                <a:latin typeface="-apple-system"/>
              </a:rPr>
              <a:t>◆ Имеет трудности с ощущением боли и температуры.</a:t>
            </a:r>
          </a:p>
          <a:p>
            <a:pPr algn="l"/>
            <a:r>
              <a:rPr b="0" dirty="0" i="0" lang="ru-RU" sz="2000">
                <a:effectLst/>
                <a:latin typeface="-apple-system"/>
              </a:rPr>
              <a:t>◆ Неуклюж, может сталкиваться с предметами, падать.</a:t>
            </a:r>
          </a:p>
          <a:p>
            <a:pPr algn="l"/>
            <a:r>
              <a:rPr b="0" dirty="0" i="0" lang="ru-RU" sz="2000">
                <a:effectLst/>
                <a:latin typeface="-apple-system"/>
              </a:rPr>
              <a:t>◆ Имеет трудности с визуальными задачами, чтением.</a:t>
            </a:r>
          </a:p>
          <a:p>
            <a:pPr algn="l"/>
            <a:r>
              <a:rPr b="0" dirty="0" i="0" lang="ru-RU" sz="2000">
                <a:effectLst/>
                <a:latin typeface="-apple-system"/>
              </a:rPr>
              <a:t>◆ Имеет слабые слуховые способности.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BAA3C0A-C45C-426F-924C-9A2475DE43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1" l="2" r="98" t="169"/>
          <a:stretch/>
        </p:blipFill>
        <p:spPr>
          <a:xfrm>
            <a:off x="6091852" y="1272980"/>
            <a:ext cx="5994772" cy="402445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8138D41-2A02-4017-94AF-3FA19D505D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5201" y="972962"/>
            <a:ext cx="6871943" cy="4912075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37C5283A-03E1-4592-8A4B-7FB6D9CD5D4C}"/>
              </a:ext>
            </a:extLst>
          </p:cNvPr>
          <p:cNvSpPr/>
          <p:nvPr/>
        </p:nvSpPr>
        <p:spPr>
          <a:xfrm>
            <a:off x="420342" y="1457748"/>
            <a:ext cx="5590968" cy="3149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l"/>
            <a:r>
              <a:rPr b="0" dirty="0" i="0" lang="ru-RU" sz="2000">
                <a:effectLst/>
                <a:latin typeface="-apple-system"/>
              </a:rPr>
              <a:t>◆ Имеет трудности осуществления координированных и произвольных действий.</a:t>
            </a:r>
          </a:p>
          <a:p>
            <a:pPr algn="l"/>
            <a:r>
              <a:rPr b="0" dirty="0" i="0" lang="ru-RU" sz="2000">
                <a:effectLst/>
                <a:latin typeface="-apple-system"/>
              </a:rPr>
              <a:t>◆ Имеет трудности с моторным планированием.</a:t>
            </a:r>
          </a:p>
          <a:p>
            <a:pPr algn="l"/>
            <a:r>
              <a:rPr b="0" dirty="0" i="0" lang="ru-RU" sz="2000">
                <a:effectLst/>
                <a:latin typeface="-apple-system"/>
              </a:rPr>
              <a:t>◆ Может быть неуклюжим и неосторожным.</a:t>
            </a:r>
          </a:p>
          <a:p>
            <a:pPr algn="l"/>
            <a:r>
              <a:rPr b="0" dirty="0" i="0" lang="ru-RU" sz="2000">
                <a:effectLst/>
                <a:latin typeface="-apple-system"/>
              </a:rPr>
              <a:t>◆ Имеет трудности с повторением по образцу, с удержанием взгляда, с организацией рабочего места.</a:t>
            </a:r>
          </a:p>
        </p:txBody>
      </p:sp>
    </p:spTree>
    <p:extLst>
      <p:ext uri="{BB962C8B-B14F-4D97-AF65-F5344CB8AC3E}">
        <p14:creationId xmlns:p14="http://schemas.microsoft.com/office/powerpoint/2010/main" val="2696688019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id="4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15"/>
      <p:bldP animBg="1" grpId="0" spid="13"/>
      <p:bldP animBg="1" grpId="0" spid="16"/>
      <p:bldP animBg="1" grpId="0" spid="19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Прямоугольник 11"/>
          <p:cNvSpPr/>
          <p:nvPr/>
        </p:nvSpPr>
        <p:spPr>
          <a:xfrm>
            <a:off x="2261035" y="-72706"/>
            <a:ext cx="81254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i="0" kern="1200" cap="none" spc="1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Развитие вестибулярного аппарата</a:t>
            </a:r>
            <a:endParaRPr lang="ru-RU" sz="3200" b="1" cap="none" spc="1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622F5D-C717-472C-B27B-7C0E3B36E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21" y="584775"/>
            <a:ext cx="5334462" cy="35725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0D7885-FFEB-4F00-8862-4AEF993F1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4205" y="768150"/>
            <a:ext cx="4127241" cy="311019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F4FB068-CB0A-4B83-A58B-28ABE56F2C4C}"/>
              </a:ext>
            </a:extLst>
          </p:cNvPr>
          <p:cNvSpPr txBox="1"/>
          <p:nvPr/>
        </p:nvSpPr>
        <p:spPr>
          <a:xfrm>
            <a:off x="1474242" y="4018046"/>
            <a:ext cx="92435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dirty="0">
                <a:effectLst/>
              </a:rPr>
              <a:t>Упражнения на балансирах способствуют развитию мозжечковой активности, в результате которой повышается концентрация внимания, улучшается восприятие, стимулируется память, развивается речь.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17758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 noGrp="1" noMove="1" noResize="1" noRot="1" noUngrp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cstate="print"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b="b" l="0" r="r" t="0"/>
              <a:pathLst>
                <a:path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E212B76-74CB-461F-90A3-EF4F2397A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b="b" l="0" r="r" t="0"/>
            <a:pathLst>
              <a:path h="8638" w="15356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E746D0-4B37-4869-B2EF-79D5F0FFF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4373079" y="3187412"/>
            <a:ext cx="3683388" cy="313932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/>
              <a:t>«Собери мешочки»</a:t>
            </a:r>
          </a:p>
          <a:p>
            <a:r>
              <a:rPr dirty="0" lang="ru-RU"/>
              <a:t>Развитие координации, равновесия;  Необходимо пройтись по змейке, и собрать мешочки определенного цвета (удержание инструкции), собирать поочередно правой, левой руками, при этом не теряя равновесия и др.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337614-85E9-4B21-B2C0-EA0D914B2962}"/>
              </a:ext>
            </a:extLst>
          </p:cNvPr>
          <p:cNvSpPr txBox="1"/>
          <p:nvPr/>
        </p:nvSpPr>
        <p:spPr>
          <a:xfrm>
            <a:off x="3273812" y="-83122"/>
            <a:ext cx="6877409" cy="5847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z="3200">
                <a:solidFill>
                  <a:schemeClr val="accent3">
                    <a:lumMod val="50000"/>
                  </a:schemeClr>
                </a:solidFill>
              </a:rPr>
              <a:t>Проприоцептивный метод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E1432C-FF82-4AFB-931A-1D7F90B084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" l="59" r="145" t="155"/>
          <a:stretch/>
        </p:blipFill>
        <p:spPr>
          <a:xfrm>
            <a:off x="583550" y="584775"/>
            <a:ext cx="3615241" cy="2515867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F88590-EC8C-4A3E-B63D-125EB0EB0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78" y="3343735"/>
            <a:ext cx="3554214" cy="2826674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CBF5E4E-D8C4-47F2-92E7-402D717F2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3211" y="602672"/>
            <a:ext cx="3615241" cy="2700762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8D18977-E03E-461B-AD49-A58DACB429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9136" y="3498557"/>
            <a:ext cx="3683389" cy="2772167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67CDCBA-9B77-4168-A34C-57C71B5B0786}"/>
              </a:ext>
            </a:extLst>
          </p:cNvPr>
          <p:cNvSpPr txBox="1"/>
          <p:nvPr/>
        </p:nvSpPr>
        <p:spPr>
          <a:xfrm>
            <a:off x="4270426" y="587276"/>
            <a:ext cx="3888694" cy="23083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/>
              <a:t>«Полоса препятствий»</a:t>
            </a:r>
          </a:p>
          <a:p>
            <a:r>
              <a:rPr dirty="0" lang="ru-RU"/>
              <a:t>Развитие и понимание моторного планирования, внимания, восприятия цвета и собственного тела; Необходимо ставить правильную руку и ногу на нужную ножку-ладошку;</a:t>
            </a:r>
          </a:p>
        </p:txBody>
      </p:sp>
    </p:spTree>
    <p:extLst>
      <p:ext uri="{BB962C8B-B14F-4D97-AF65-F5344CB8AC3E}">
        <p14:creationId xmlns:p14="http://schemas.microsoft.com/office/powerpoint/2010/main" val="1221495000"/>
      </p:ext>
    </p:extLst>
  </p:cSld>
  <p:clrMapOvr>
    <a:overrideClrMapping accent1="accent1" accent2="accent2" accent3="accent3" accent4="accent4" accent5="accent5" accent6="accent6" bg1="dk1" bg2="dk2" folHlink="folHlink" hlink="hlink" tx1="lt1" tx2="lt2"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E212B76-74CB-461F-90A3-EF4F2397A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E746D0-4B37-4869-B2EF-79D5F0FFF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78F78A-E948-48B2-A835-4A0AADE94E0B}"/>
              </a:ext>
            </a:extLst>
          </p:cNvPr>
          <p:cNvSpPr txBox="1"/>
          <p:nvPr/>
        </p:nvSpPr>
        <p:spPr>
          <a:xfrm>
            <a:off x="2067584" y="348004"/>
            <a:ext cx="82943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Упражнения на </a:t>
            </a:r>
            <a:r>
              <a:rPr lang="ru-RU" sz="2400" dirty="0" err="1"/>
              <a:t>сиббордах</a:t>
            </a:r>
            <a:r>
              <a:rPr lang="ru-RU" sz="2400" dirty="0"/>
              <a:t>: слуховое внимание + вестибулярный аппарат + </a:t>
            </a:r>
            <a:r>
              <a:rPr lang="ru-RU" sz="2400" dirty="0" err="1"/>
              <a:t>логоритмика</a:t>
            </a:r>
            <a:endParaRPr lang="ru-RU" sz="24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E92D2AE-C485-4F0F-A832-3BAD71E24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462" y="1269871"/>
            <a:ext cx="3828620" cy="49077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7C554C4-EC6F-4E64-AE56-BA72A57CE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232" y="1269870"/>
            <a:ext cx="3749365" cy="490770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9C15D5-33DE-4D7D-A4FA-A536D4CD90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6016" y="1179001"/>
            <a:ext cx="3871296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74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C030789-C525-4D1D-90A0-F48C14A76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1BD0F81-508F-4C6D-9938-C58CC2138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49081238-0806-4285-968F-ACFC0C0FB9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0CAB4C1-E9FF-4C37-92FA-28BED3B88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EAF939-A066-45D4-B7BB-457F45C43CA6}"/>
              </a:ext>
            </a:extLst>
          </p:cNvPr>
          <p:cNvSpPr txBox="1"/>
          <p:nvPr/>
        </p:nvSpPr>
        <p:spPr>
          <a:xfrm>
            <a:off x="8160773" y="1277653"/>
            <a:ext cx="3383527" cy="31173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b="1" i="0" kern="12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9316" y="703385"/>
            <a:ext cx="7230794" cy="54019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D8D2AC-C894-4E95-8C65-D8AC5B8D5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570" y="3471941"/>
            <a:ext cx="2851112" cy="2547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4C403F-C848-465D-89FC-00F965BC4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571" y="829455"/>
            <a:ext cx="2859186" cy="2473991"/>
          </a:xfrm>
          <a:prstGeom prst="rect">
            <a:avLst/>
          </a:prstGeom>
          <a:ln w="127000" cap="rnd">
            <a:solidFill>
              <a:schemeClr val="accent2">
                <a:lumMod val="5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407AD6-8966-4CDB-9F3A-FC7C58D648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6060" y="1066218"/>
            <a:ext cx="3437597" cy="4357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Объект 11">
            <a:extLst>
              <a:ext uri="{FF2B5EF4-FFF2-40B4-BE49-F238E27FC236}">
                <a16:creationId xmlns:a16="http://schemas.microsoft.com/office/drawing/2014/main" id="{BC00DC5B-3674-4A53-8CE1-BC8689E251FD}"/>
              </a:ext>
            </a:extLst>
          </p:cNvPr>
          <p:cNvSpPr txBox="1">
            <a:spLocks/>
          </p:cNvSpPr>
          <p:nvPr/>
        </p:nvSpPr>
        <p:spPr>
          <a:xfrm>
            <a:off x="8042648" y="793511"/>
            <a:ext cx="3501652" cy="146706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chemeClr val="bg1"/>
                </a:solidFill>
                <a:latin typeface="Inter"/>
              </a:rPr>
              <a:t>«Хозяин чувств»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solidFill>
                  <a:schemeClr val="bg1"/>
                </a:solidFill>
                <a:latin typeface="Inter"/>
              </a:rPr>
              <a:t>Ребенку необходимо хлопнуть в ладоши, коснуться панели или крикнуть так, чтобы загорелось определенное кол-во секций;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FBE3C5-1532-40A0-A684-01BF08828C6D}"/>
              </a:ext>
            </a:extLst>
          </p:cNvPr>
          <p:cNvSpPr txBox="1"/>
          <p:nvPr/>
        </p:nvSpPr>
        <p:spPr>
          <a:xfrm>
            <a:off x="8042648" y="2395232"/>
            <a:ext cx="38325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chemeClr val="bg1"/>
                </a:solidFill>
                <a:latin typeface="Inter"/>
              </a:rPr>
              <a:t>«Дорожка через океан»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solidFill>
                  <a:schemeClr val="bg1"/>
                </a:solidFill>
                <a:latin typeface="Inter"/>
              </a:rPr>
              <a:t>Отыскать камушки в песке и разложить их по словесной инструкции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2AFE01-0263-4881-8B7B-0AF5C9B395E0}"/>
              </a:ext>
            </a:extLst>
          </p:cNvPr>
          <p:cNvSpPr txBox="1"/>
          <p:nvPr/>
        </p:nvSpPr>
        <p:spPr>
          <a:xfrm>
            <a:off x="8074747" y="3847425"/>
            <a:ext cx="338352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Inter"/>
              </a:rPr>
              <a:t>«</a:t>
            </a:r>
            <a:r>
              <a:rPr lang="ru-RU" sz="1800" b="1" dirty="0">
                <a:solidFill>
                  <a:schemeClr val="bg1"/>
                </a:solidFill>
                <a:latin typeface="Inter"/>
              </a:rPr>
              <a:t>Найди и прыгни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Inter"/>
              </a:rPr>
              <a:t>»</a:t>
            </a:r>
          </a:p>
          <a:p>
            <a:pPr marL="0" indent="0" algn="l">
              <a:buNone/>
            </a:pPr>
            <a:r>
              <a:rPr lang="ru-RU" sz="1800" b="0" i="0" dirty="0">
                <a:solidFill>
                  <a:schemeClr val="bg1"/>
                </a:solidFill>
                <a:effectLst/>
                <a:latin typeface="Inter"/>
              </a:rPr>
              <a:t>Развитие зрительной реакции, произвольности и соотнесение по цвету кочки и </a:t>
            </a:r>
            <a:r>
              <a:rPr lang="ru-RU" sz="1800" b="0" i="0" dirty="0" err="1">
                <a:solidFill>
                  <a:schemeClr val="bg1"/>
                </a:solidFill>
                <a:effectLst/>
                <a:latin typeface="Inter"/>
              </a:rPr>
              <a:t>сенс.панели</a:t>
            </a:r>
            <a:r>
              <a:rPr lang="ru-RU" sz="1800" b="0" i="0" dirty="0">
                <a:solidFill>
                  <a:schemeClr val="bg1"/>
                </a:solidFill>
                <a:effectLst/>
                <a:latin typeface="Inter"/>
              </a:rPr>
              <a:t>: необходимо встать на нужную поверхность, когда загорится ее цвет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B10B2C-380A-4E00-BDD5-B2BCEF84CB17}"/>
              </a:ext>
            </a:extLst>
          </p:cNvPr>
          <p:cNvSpPr txBox="1"/>
          <p:nvPr/>
        </p:nvSpPr>
        <p:spPr>
          <a:xfrm>
            <a:off x="3864384" y="-35690"/>
            <a:ext cx="7570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Тактильно-зрительная интеграция</a:t>
            </a:r>
          </a:p>
        </p:txBody>
      </p:sp>
    </p:spTree>
    <p:extLst>
      <p:ext uri="{BB962C8B-B14F-4D97-AF65-F5344CB8AC3E}">
        <p14:creationId xmlns:p14="http://schemas.microsoft.com/office/powerpoint/2010/main" val="403528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817</TotalTime>
  <Words>997</Words>
  <Application>Microsoft Office PowerPoint</Application>
  <PresentationFormat>Широкоэкранный</PresentationFormat>
  <Paragraphs>79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-apple-system</vt:lpstr>
      <vt:lpstr>Arial</vt:lpstr>
      <vt:lpstr>Calibri</vt:lpstr>
      <vt:lpstr>Century Gothic</vt:lpstr>
      <vt:lpstr>Inter</vt:lpstr>
      <vt:lpstr>TildaSans</vt:lpstr>
      <vt:lpstr>Times New Roman</vt:lpstr>
      <vt:lpstr>Wingdings 3</vt:lpstr>
      <vt:lpstr>Ion Boardroom</vt:lpstr>
      <vt:lpstr>Сенсорная интеграция детей с ограниченными возможностями здоровья в детском саду</vt:lpstr>
      <vt:lpstr>Презентация PowerPoint</vt:lpstr>
      <vt:lpstr>Презентация PowerPoint</vt:lpstr>
      <vt:lpstr>Презентация PowerPoint</vt:lpstr>
      <vt:lpstr>Нарушения сенсорной интеграции </vt:lpstr>
      <vt:lpstr>Презентация PowerPoint</vt:lpstr>
      <vt:lpstr>Презентация PowerPoint</vt:lpstr>
      <vt:lpstr>Презентация PowerPoint</vt:lpstr>
      <vt:lpstr>Презентация PowerPoint</vt:lpstr>
      <vt:lpstr>Тактильно-зрительная интеграция</vt:lpstr>
      <vt:lpstr>Интеграция зрительно-слуховой систем</vt:lpstr>
      <vt:lpstr>Интеграция зрительно-слуховой систем</vt:lpstr>
      <vt:lpstr>Интеграция зрительной системы</vt:lpstr>
      <vt:lpstr>Развитие тактильно-проприоцептивных систем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Познавательное развитие детей с использованием игр  Воскобовича</dc:title>
  <dc:creator>Воспитатель</dc:creator>
  <cp:lastModifiedBy>Ирина</cp:lastModifiedBy>
  <cp:revision>58</cp:revision>
  <dcterms:created xsi:type="dcterms:W3CDTF">2022-04-03T08:02:48Z</dcterms:created>
  <dcterms:modified xsi:type="dcterms:W3CDTF">2024-11-22T11:28:57Z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2530432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S10.3.1</vt:lpwstr>
  </property>
</Properties>
</file>