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4" r:id="rId4"/>
    <p:sldId id="275" r:id="rId5"/>
    <p:sldId id="279" r:id="rId6"/>
    <p:sldId id="259" r:id="rId7"/>
    <p:sldId id="261" r:id="rId8"/>
    <p:sldId id="267" r:id="rId9"/>
    <p:sldId id="270" r:id="rId10"/>
    <p:sldId id="268" r:id="rId11"/>
    <p:sldId id="271" r:id="rId12"/>
    <p:sldId id="269" r:id="rId13"/>
    <p:sldId id="272" r:id="rId14"/>
    <p:sldId id="282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208912" cy="112697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Подготовила: </a:t>
            </a:r>
            <a:r>
              <a:rPr lang="ru-RU" sz="1800" b="1" dirty="0" err="1" smtClean="0">
                <a:solidFill>
                  <a:srgbClr val="002060"/>
                </a:solidFill>
              </a:rPr>
              <a:t>Козловцева</a:t>
            </a:r>
            <a:r>
              <a:rPr lang="ru-RU" sz="1800" b="1" dirty="0" smtClean="0">
                <a:solidFill>
                  <a:srgbClr val="002060"/>
                </a:solidFill>
              </a:rPr>
              <a:t> Татьяна Сергеевна, </a:t>
            </a:r>
            <a:r>
              <a:rPr lang="ru-RU" sz="1800" b="1" dirty="0" smtClean="0">
                <a:solidFill>
                  <a:srgbClr val="002060"/>
                </a:solidFill>
              </a:rPr>
              <a:t>воспитатель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Муниципальное </a:t>
            </a:r>
            <a:r>
              <a:rPr lang="ru-RU" sz="1800" b="1" dirty="0" smtClean="0">
                <a:solidFill>
                  <a:srgbClr val="002060"/>
                </a:solidFill>
              </a:rPr>
              <a:t>бюджетное дошкольное 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образовательное </a:t>
            </a:r>
            <a:r>
              <a:rPr lang="ru-RU" sz="1800" b="1" dirty="0" smtClean="0">
                <a:solidFill>
                  <a:srgbClr val="002060"/>
                </a:solidFill>
              </a:rPr>
              <a:t>учреждение г.Мурманска №140</a:t>
            </a:r>
          </a:p>
          <a:p>
            <a:r>
              <a:rPr lang="ru-RU" sz="1800" b="1" dirty="0" smtClean="0"/>
              <a:t>		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58478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еализация современных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образовательных технологий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посредством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Lego-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конструирования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риншот 31-03-2022 211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4536068"/>
            <a:ext cx="3456384" cy="232193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968552" cy="4785395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ru-RU" sz="2000" b="1" dirty="0" smtClean="0"/>
              <a:t>Проведение занятий, с использованием </a:t>
            </a:r>
            <a:r>
              <a:rPr lang="ru-RU" sz="2000" b="1" dirty="0" err="1" smtClean="0"/>
              <a:t>юнгианской</a:t>
            </a:r>
            <a:r>
              <a:rPr lang="ru-RU" sz="2000" b="1" dirty="0" smtClean="0"/>
              <a:t> песочницы (технология </a:t>
            </a:r>
            <a:r>
              <a:rPr lang="en-US" sz="2000" b="1" dirty="0" err="1" smtClean="0"/>
              <a:t>Sandplay</a:t>
            </a:r>
            <a:r>
              <a:rPr lang="ru-RU" sz="2000" b="1" dirty="0" smtClean="0"/>
              <a:t>). Разработка сценария для мультфильма, на основе решения детьми проблемных ситуаций, описанных в сказочном сюжете.</a:t>
            </a:r>
          </a:p>
          <a:p>
            <a:pPr lv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Игровые занятия с педагогом психологом:</a:t>
            </a:r>
          </a:p>
          <a:p>
            <a:pPr marL="800100" lvl="0" indent="-457200">
              <a:buAutoNum type="arabicParenR"/>
            </a:pPr>
            <a:endParaRPr lang="ru-RU" sz="2000" dirty="0" smtClean="0"/>
          </a:p>
          <a:p>
            <a:pPr lvl="0" indent="0">
              <a:buNone/>
            </a:pP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8488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занятий в кабинете педагога - психолога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568" y="386104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60932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Занятие «Сказочная стройка» в кабинете психолога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414908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0" indent="-457200">
              <a:buAutoNum type="arabicParenR"/>
            </a:pPr>
            <a:r>
              <a:rPr lang="ru-RU" dirty="0" smtClean="0"/>
              <a:t>«Путешествие в </a:t>
            </a:r>
            <a:br>
              <a:rPr lang="ru-RU" dirty="0" smtClean="0"/>
            </a:br>
            <a:r>
              <a:rPr lang="ru-RU" dirty="0" smtClean="0"/>
              <a:t>страну песка»;</a:t>
            </a:r>
          </a:p>
          <a:p>
            <a:pPr marL="800100" lvl="0" indent="-457200">
              <a:buAutoNum type="arabicParenR"/>
            </a:pPr>
            <a:r>
              <a:rPr lang="ru-RU" dirty="0" smtClean="0"/>
              <a:t>«Сказочная </a:t>
            </a:r>
            <a:br>
              <a:rPr lang="ru-RU" dirty="0" smtClean="0"/>
            </a:br>
            <a:r>
              <a:rPr lang="ru-RU" dirty="0" smtClean="0"/>
              <a:t>стройка»</a:t>
            </a:r>
          </a:p>
          <a:p>
            <a:endParaRPr lang="ru-RU" dirty="0"/>
          </a:p>
        </p:txBody>
      </p:sp>
      <p:pic>
        <p:nvPicPr>
          <p:cNvPr id="11" name="Рисунок 10" descr="IMG-20220404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322183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220072" y="162880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088" y="594928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4h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528" y="836712"/>
            <a:ext cx="1570148" cy="249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8488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Проведение занятий в кабинете 	педагога- психолога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165304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Игровое занятие в кабинете педагога - психолога с использованием </a:t>
            </a:r>
            <a:r>
              <a:rPr lang="ru-RU" sz="1600" b="1" dirty="0" err="1" smtClean="0">
                <a:solidFill>
                  <a:srgbClr val="FF0000"/>
                </a:solidFill>
              </a:rPr>
              <a:t>юнгианской</a:t>
            </a:r>
            <a:r>
              <a:rPr lang="ru-RU" sz="1600" b="1" dirty="0" smtClean="0">
                <a:solidFill>
                  <a:srgbClr val="FF0000"/>
                </a:solidFill>
              </a:rPr>
              <a:t> песочницы «Сказочная стройка»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IMG20220404122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628800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20220404122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93096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20220404123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124744"/>
            <a:ext cx="24482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20220404124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429000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23528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риншот 31-03-2022 211119.png"/>
          <p:cNvPicPr>
            <a:picLocks noChangeAspect="1"/>
          </p:cNvPicPr>
          <p:nvPr/>
        </p:nvPicPr>
        <p:blipFill>
          <a:blip r:embed="rId2" cstate="print"/>
          <a:srcRect l="20075" t="8236" r="8748" b="4460"/>
          <a:stretch>
            <a:fillRect/>
          </a:stretch>
        </p:blipFill>
        <p:spPr>
          <a:xfrm>
            <a:off x="6706597" y="3545632"/>
            <a:ext cx="2437403" cy="33123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84784"/>
            <a:ext cx="5050904" cy="5001419"/>
          </a:xfrm>
        </p:spPr>
        <p:txBody>
          <a:bodyPr>
            <a:normAutofit/>
          </a:bodyPr>
          <a:lstStyle/>
          <a:p>
            <a:pPr lvl="0" indent="0" algn="just">
              <a:buNone/>
            </a:pPr>
            <a:r>
              <a:rPr lang="ru-RU" sz="2000" b="1" dirty="0" smtClean="0"/>
              <a:t>Отработка сюжетных действий, разучивание текста. Съемка кадров, монтаж видео, </a:t>
            </a:r>
            <a:r>
              <a:rPr lang="ru-RU" sz="2000" b="1" dirty="0" err="1" smtClean="0"/>
              <a:t>озвучка</a:t>
            </a:r>
            <a:r>
              <a:rPr lang="ru-RU" sz="2000" b="1" dirty="0" smtClean="0"/>
              <a:t> мультфильма.</a:t>
            </a:r>
          </a:p>
          <a:p>
            <a:pPr lvl="0" indent="0" algn="just">
              <a:buNone/>
            </a:pPr>
            <a:endParaRPr lang="ru-RU" sz="2000" b="1" dirty="0" smtClean="0"/>
          </a:p>
          <a:p>
            <a:pPr lv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Проведение занятий с использованием </a:t>
            </a:r>
            <a:r>
              <a:rPr lang="ru-RU" sz="2000" b="1" dirty="0" err="1" smtClean="0">
                <a:solidFill>
                  <a:srgbClr val="7030A0"/>
                </a:solidFill>
              </a:rPr>
              <a:t>мультистудии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«Мы в </a:t>
            </a:r>
            <a:r>
              <a:rPr lang="ru-RU" sz="2000" dirty="0" err="1"/>
              <a:t>М</a:t>
            </a:r>
            <a:r>
              <a:rPr lang="ru-RU" sz="2000" dirty="0" err="1" smtClean="0"/>
              <a:t>ультистудии</a:t>
            </a:r>
            <a:r>
              <a:rPr lang="ru-RU" sz="2000" dirty="0" smtClean="0"/>
              <a:t>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«Внимание! Репетиция»;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«Тихо идет съемка»;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«Мы монтажеры»;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«Мы звукооператоры».</a:t>
            </a:r>
          </a:p>
          <a:p>
            <a:pPr marL="800100" lvl="0" indent="-457200">
              <a:buAutoNum type="arabicParenR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занятий в кабинете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мультистудии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270892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91880" y="1268760"/>
            <a:ext cx="72008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67544" y="5661248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Zq1DrjkoG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txQZtBvch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58052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Занятие «Мы в </a:t>
            </a:r>
            <a:r>
              <a:rPr lang="ru-RU" b="1" dirty="0" err="1">
                <a:solidFill>
                  <a:srgbClr val="FF0000"/>
                </a:solidFill>
              </a:rPr>
              <a:t>М</a:t>
            </a:r>
            <a:r>
              <a:rPr lang="ru-RU" b="1" dirty="0" err="1" smtClean="0">
                <a:solidFill>
                  <a:srgbClr val="FF0000"/>
                </a:solidFill>
              </a:rPr>
              <a:t>ультистудии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2" cstate="print"/>
          <a:srcRect l="15351" r="13775"/>
          <a:stretch>
            <a:fillRect/>
          </a:stretch>
        </p:blipFill>
        <p:spPr>
          <a:xfrm flipH="1">
            <a:off x="0" y="3717032"/>
            <a:ext cx="3096344" cy="2427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занятий в кабинете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мультистудии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8W7GlSmb4Y.jpg"/>
          <p:cNvPicPr>
            <a:picLocks noChangeAspect="1"/>
          </p:cNvPicPr>
          <p:nvPr/>
        </p:nvPicPr>
        <p:blipFill>
          <a:blip r:embed="rId3" cstate="print"/>
          <a:srcRect l="7759" r="9483"/>
          <a:stretch>
            <a:fillRect/>
          </a:stretch>
        </p:blipFill>
        <p:spPr>
          <a:xfrm>
            <a:off x="2483768" y="1196752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6We6GmVs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fs3GHHYcF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96752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1PeE-_bvgA.jpg"/>
          <p:cNvPicPr>
            <a:picLocks noChangeAspect="1"/>
          </p:cNvPicPr>
          <p:nvPr/>
        </p:nvPicPr>
        <p:blipFill>
          <a:blip r:embed="rId6" cstate="print"/>
          <a:srcRect b="4305"/>
          <a:stretch>
            <a:fillRect/>
          </a:stretch>
        </p:blipFill>
        <p:spPr>
          <a:xfrm>
            <a:off x="2699792" y="3356992"/>
            <a:ext cx="2160240" cy="275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15816" y="623731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Занятие </a:t>
            </a:r>
            <a:r>
              <a:rPr lang="ru-RU" sz="1600" b="1" dirty="0" smtClean="0">
                <a:solidFill>
                  <a:srgbClr val="FF0000"/>
                </a:solidFill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</a:rPr>
              <a:t>Работа </a:t>
            </a: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 err="1">
                <a:solidFill>
                  <a:srgbClr val="FF0000"/>
                </a:solidFill>
              </a:rPr>
              <a:t>М</a:t>
            </a:r>
            <a:r>
              <a:rPr lang="ru-RU" sz="1600" b="1" dirty="0" err="1" smtClean="0">
                <a:solidFill>
                  <a:srgbClr val="FF0000"/>
                </a:solidFill>
              </a:rPr>
              <a:t>ультистудии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2" cstate="print"/>
          <a:srcRect r="6870"/>
          <a:stretch>
            <a:fillRect/>
          </a:stretch>
        </p:blipFill>
        <p:spPr>
          <a:xfrm flipH="1">
            <a:off x="0" y="4293096"/>
            <a:ext cx="2447257" cy="2341060"/>
          </a:xfrm>
          <a:prstGeom prst="rect">
            <a:avLst/>
          </a:prstGeom>
        </p:spPr>
      </p:pic>
      <p:pic>
        <p:nvPicPr>
          <p:cNvPr id="18" name="Рисунок 17" descr="f02964299ead06d49683bd247fdd2f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988840"/>
            <a:ext cx="2987824" cy="22012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439248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Организована  модель взаимодействия </a:t>
            </a:r>
            <a:r>
              <a:rPr lang="ru-RU" sz="2000" b="1" dirty="0" err="1">
                <a:solidFill>
                  <a:srgbClr val="7030A0"/>
                </a:solidFill>
              </a:rPr>
              <a:t>Л</a:t>
            </a:r>
            <a:r>
              <a:rPr lang="ru-RU" sz="2000" b="1" dirty="0" err="1" smtClean="0">
                <a:solidFill>
                  <a:srgbClr val="7030A0"/>
                </a:solidFill>
              </a:rPr>
              <a:t>его</a:t>
            </a:r>
            <a:r>
              <a:rPr lang="ru-RU" sz="2000" b="1" dirty="0" smtClean="0">
                <a:solidFill>
                  <a:srgbClr val="7030A0"/>
                </a:solidFill>
              </a:rPr>
              <a:t>-кабинета с кабинетом </a:t>
            </a:r>
            <a:r>
              <a:rPr lang="ru-RU" sz="2000" b="1" dirty="0" err="1">
                <a:solidFill>
                  <a:srgbClr val="7030A0"/>
                </a:solidFill>
              </a:rPr>
              <a:t>М</a:t>
            </a:r>
            <a:r>
              <a:rPr lang="ru-RU" sz="2000" b="1" dirty="0" err="1" smtClean="0">
                <a:solidFill>
                  <a:srgbClr val="7030A0"/>
                </a:solidFill>
              </a:rPr>
              <a:t>ультистудии</a:t>
            </a:r>
            <a:r>
              <a:rPr lang="ru-RU" sz="2000" b="1" dirty="0" smtClean="0">
                <a:solidFill>
                  <a:srgbClr val="7030A0"/>
                </a:solidFill>
              </a:rPr>
              <a:t> и кабинетом педагога-психолога.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Организованы условия, способствующие организации творческой конструктивной деятельности дошкольников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на основе </a:t>
            </a:r>
            <a:r>
              <a:rPr lang="en-US" sz="2000" b="1" dirty="0" smtClean="0">
                <a:solidFill>
                  <a:srgbClr val="00B050"/>
                </a:solidFill>
              </a:rPr>
              <a:t>Lego</a:t>
            </a:r>
            <a:r>
              <a:rPr lang="ru-RU" sz="2000" b="1" dirty="0" smtClean="0">
                <a:solidFill>
                  <a:srgbClr val="00B050"/>
                </a:solidFill>
              </a:rPr>
              <a:t>-конструирования в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образовательном процессе, заложены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первоначальные технические навыки.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Заложены истоки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rgbClr val="FF0000"/>
                </a:solidFill>
              </a:rPr>
              <a:t> работы,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направленной на пропаганду профессий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инженерно-технической направленности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162880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4149080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реализации проекта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4221088"/>
            <a:ext cx="6264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Воспитанники научились создавать мультфильмы, путем освоения методов работы с веб-камерой, световым сопровождением, участием в процессах монтажа и озвучки.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У детей сформированы социально-коммуникативные навыки посредством активной мультипликации и стимулирования мелкой моторики руки.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tterstock_259021499.jpg"/>
          <p:cNvPicPr>
            <a:picLocks noChangeAspect="1"/>
          </p:cNvPicPr>
          <p:nvPr/>
        </p:nvPicPr>
        <p:blipFill>
          <a:blip r:embed="rId2" cstate="print"/>
          <a:srcRect l="6453" t="48670" r="12201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41764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	Каждый ребенок уникален, и каждый рождается со способностями, которые можно и нужно развивать. У детей дошкольного возраста огромное желание творить и получать результат. Создавая необходимые условия для конструктивной деятельности, мы помогаем ребенку познать окружающий мир и осознать свое место в этом мире.</a:t>
            </a:r>
            <a:endParaRPr lang="ru-RU" sz="3400" dirty="0" smtClean="0">
              <a:solidFill>
                <a:srgbClr val="7030A0"/>
              </a:solidFill>
            </a:endParaRPr>
          </a:p>
          <a:p>
            <a:pPr algn="just"/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риншот 31-03-2022 211322.png"/>
          <p:cNvPicPr>
            <a:picLocks noChangeAspect="1"/>
          </p:cNvPicPr>
          <p:nvPr/>
        </p:nvPicPr>
        <p:blipFill>
          <a:blip r:embed="rId2" cstate="print"/>
          <a:srcRect r="4120"/>
          <a:stretch>
            <a:fillRect/>
          </a:stretch>
        </p:blipFill>
        <p:spPr>
          <a:xfrm>
            <a:off x="6623720" y="3573016"/>
            <a:ext cx="2520280" cy="31142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332656"/>
            <a:ext cx="5915000" cy="6324302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Реализация ФГОС ДО требует от педагога поиска и активного внедрения современных образовательных технологий, которые отражают принципы развивающего обучения, интеграции образовательных областей, наполнения образовательным содержанием совместной деятельности детей и взрослых.</a:t>
            </a:r>
            <a:endParaRPr lang="en-US" sz="2200" dirty="0" smtClean="0">
              <a:solidFill>
                <a:srgbClr val="7030A0"/>
              </a:solidFill>
            </a:endParaRPr>
          </a:p>
          <a:p>
            <a:r>
              <a:rPr lang="ru-RU" sz="2200" b="1" dirty="0" smtClean="0"/>
              <a:t>Одним из элементов такой эффективной среды для развития и обучения </a:t>
            </a:r>
            <a:br>
              <a:rPr lang="ru-RU" sz="2200" b="1" dirty="0" smtClean="0"/>
            </a:br>
            <a:r>
              <a:rPr lang="ru-RU" sz="2200" b="1" dirty="0" smtClean="0"/>
              <a:t>дошкольников являются </a:t>
            </a:r>
            <a:br>
              <a:rPr lang="ru-RU" sz="2200" b="1" dirty="0" smtClean="0"/>
            </a:br>
            <a:r>
              <a:rPr lang="ru-RU" sz="2200" b="1" dirty="0" smtClean="0"/>
              <a:t>конструкторы </a:t>
            </a:r>
            <a:r>
              <a:rPr lang="en-US" sz="2200" b="1" dirty="0" smtClean="0"/>
              <a:t>Lego</a:t>
            </a:r>
            <a:r>
              <a:rPr lang="ru-RU" sz="2200" b="1" dirty="0" smtClean="0"/>
              <a:t>, дающие </a:t>
            </a:r>
            <a:br>
              <a:rPr lang="ru-RU" sz="2200" b="1" dirty="0" smtClean="0"/>
            </a:br>
            <a:r>
              <a:rPr lang="ru-RU" sz="2200" b="1" dirty="0" smtClean="0"/>
              <a:t>детям возможность получать практический, творческий </a:t>
            </a:r>
            <a:br>
              <a:rPr lang="ru-RU" sz="2200" b="1" dirty="0" smtClean="0"/>
            </a:br>
            <a:r>
              <a:rPr lang="ru-RU" sz="2200" b="1" dirty="0" smtClean="0"/>
              <a:t>опыт в процессе игровой, </a:t>
            </a:r>
            <a:br>
              <a:rPr lang="ru-RU" sz="2200" b="1" dirty="0" smtClean="0"/>
            </a:br>
            <a:r>
              <a:rPr lang="ru-RU" sz="2200" b="1" dirty="0" smtClean="0"/>
              <a:t>познавательной, </a:t>
            </a:r>
            <a:br>
              <a:rPr lang="ru-RU" sz="2200" b="1" dirty="0" smtClean="0"/>
            </a:br>
            <a:r>
              <a:rPr lang="ru-RU" sz="2200" b="1" dirty="0" smtClean="0"/>
              <a:t>исследовательской и </a:t>
            </a:r>
            <a:br>
              <a:rPr lang="ru-RU" sz="2200" b="1" dirty="0" smtClean="0"/>
            </a:br>
            <a:r>
              <a:rPr lang="ru-RU" sz="2200" b="1" dirty="0" smtClean="0"/>
              <a:t>экспериментальной </a:t>
            </a:r>
            <a:br>
              <a:rPr lang="ru-RU" sz="2200" b="1" dirty="0" smtClean="0"/>
            </a:br>
            <a:r>
              <a:rPr lang="ru-RU" sz="2200" b="1" dirty="0" smtClean="0"/>
              <a:t>активности.</a:t>
            </a:r>
          </a:p>
          <a:p>
            <a:endParaRPr lang="ru-RU" dirty="0"/>
          </a:p>
        </p:txBody>
      </p:sp>
      <p:pic>
        <p:nvPicPr>
          <p:cNvPr id="6" name="Рисунок 5" descr="dsc08093-2_3.jpg"/>
          <p:cNvPicPr>
            <a:picLocks noChangeAspect="1"/>
          </p:cNvPicPr>
          <p:nvPr/>
        </p:nvPicPr>
        <p:blipFill>
          <a:blip r:embed="rId3" cstate="print"/>
          <a:srcRect l="20075" t="3932" r="20863" b="8657"/>
          <a:stretch>
            <a:fillRect/>
          </a:stretch>
        </p:blipFill>
        <p:spPr>
          <a:xfrm>
            <a:off x="395536" y="332656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00px-300px-5b06c459d324d.jpg"/>
          <p:cNvPicPr>
            <a:picLocks noChangeAspect="1"/>
          </p:cNvPicPr>
          <p:nvPr/>
        </p:nvPicPr>
        <p:blipFill>
          <a:blip r:embed="rId4" cstate="print"/>
          <a:srcRect t="6452" r="3125"/>
          <a:stretch>
            <a:fillRect/>
          </a:stretch>
        </p:blipFill>
        <p:spPr>
          <a:xfrm>
            <a:off x="395536" y="2564904"/>
            <a:ext cx="22322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_ps_children_1hy18_45024_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653136"/>
            <a:ext cx="2232248" cy="169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87824" y="3140968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332656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lego_forest_tractor_60181_8.jpg"/>
          <p:cNvPicPr>
            <a:picLocks noChangeAspect="1"/>
          </p:cNvPicPr>
          <p:nvPr/>
        </p:nvPicPr>
        <p:blipFill>
          <a:blip r:embed="rId2" cstate="print"/>
          <a:srcRect l="18431" r="19091"/>
          <a:stretch>
            <a:fillRect/>
          </a:stretch>
        </p:blipFill>
        <p:spPr>
          <a:xfrm>
            <a:off x="7308304" y="3645024"/>
            <a:ext cx="1664616" cy="2664296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771800" y="260648"/>
            <a:ext cx="5904656" cy="6396310"/>
          </a:xfrm>
        </p:spPr>
        <p:txBody>
          <a:bodyPr>
            <a:normAutofit fontScale="92500" lnSpcReduction="10000"/>
          </a:bodyPr>
          <a:lstStyle/>
          <a:p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С помощью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</a:rPr>
              <a:t>Lego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-конструктора малыши могут создавать свой уникальный мир, попутно осваивая сложнейшие математические знания, развивая двигательную координацию, мелкую моторику, тренируя глазомер.</a:t>
            </a:r>
          </a:p>
          <a:p>
            <a:r>
              <a:rPr lang="ru-RU" sz="2300" b="1" dirty="0" smtClean="0">
                <a:solidFill>
                  <a:srgbClr val="7030A0"/>
                </a:solidFill>
              </a:rPr>
              <a:t>Знания по конструированию стимулируют любознательность, развивают образное и пространственное мышление, активизируют фантазию и воображение, пробуждают инициативность и самостоятельность, а так же интерес к изобретательству и </a:t>
            </a:r>
            <a:br>
              <a:rPr lang="ru-RU" sz="2300" b="1" dirty="0" smtClean="0">
                <a:solidFill>
                  <a:srgbClr val="7030A0"/>
                </a:solidFill>
              </a:rPr>
            </a:br>
            <a:r>
              <a:rPr lang="ru-RU" sz="2300" b="1" dirty="0" smtClean="0">
                <a:solidFill>
                  <a:srgbClr val="7030A0"/>
                </a:solidFill>
              </a:rPr>
              <a:t>творчеству.</a:t>
            </a:r>
          </a:p>
          <a:p>
            <a:r>
              <a:rPr lang="ru-RU" sz="2300" b="1" dirty="0" smtClean="0">
                <a:solidFill>
                  <a:srgbClr val="00B050"/>
                </a:solidFill>
              </a:rPr>
              <a:t>Перед педагогом стоит важнейшая 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задача – создать необходимые 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условия для вовлечения детей в 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этот вид деятельности, 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позволяющий раскрыть 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потенциальные способности </a:t>
            </a:r>
            <a:br>
              <a:rPr lang="ru-RU" sz="2300" b="1" dirty="0" smtClean="0">
                <a:solidFill>
                  <a:srgbClr val="00B050"/>
                </a:solidFill>
              </a:rPr>
            </a:br>
            <a:r>
              <a:rPr lang="ru-RU" sz="2300" b="1" dirty="0" smtClean="0">
                <a:solidFill>
                  <a:srgbClr val="00B050"/>
                </a:solidFill>
              </a:rPr>
              <a:t>своих воспитанников.</a:t>
            </a:r>
          </a:p>
          <a:p>
            <a:pPr marL="514350" indent="-514350" algn="just">
              <a:buFont typeface="+mj-lt"/>
              <a:buAutoNum type="arabicParenR"/>
            </a:pP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71800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87824" y="2060848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87824" y="4149080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rcRect l="10868"/>
          <a:stretch>
            <a:fillRect/>
          </a:stretch>
        </p:blipFill>
        <p:spPr>
          <a:xfrm>
            <a:off x="323528" y="332656"/>
            <a:ext cx="214110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kak-postroit-dom-iz-konstrukt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3528" y="2420888"/>
            <a:ext cx="216565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lego-duplo-osobennosti-serii-photo-big.jpg"/>
          <p:cNvPicPr>
            <a:picLocks noChangeAspect="1"/>
          </p:cNvPicPr>
          <p:nvPr/>
        </p:nvPicPr>
        <p:blipFill>
          <a:blip r:embed="rId5" cstate="print"/>
          <a:srcRect l="11547" r="16685"/>
          <a:stretch>
            <a:fillRect/>
          </a:stretch>
        </p:blipFill>
        <p:spPr>
          <a:xfrm>
            <a:off x="323528" y="4149080"/>
            <a:ext cx="2175801" cy="226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771800" y="260648"/>
            <a:ext cx="5904656" cy="63963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arenR"/>
            </a:pP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66218"/>
              </p:ext>
            </p:extLst>
          </p:nvPr>
        </p:nvGraphicFramePr>
        <p:xfrm>
          <a:off x="251520" y="886070"/>
          <a:ext cx="8712968" cy="583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/>
                <a:gridCol w="6984776"/>
              </a:tblGrid>
              <a:tr h="552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Образовательная область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Область применения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Lego-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конструирования, в соответствии с целевыми ориентирами ФГОС ДО</a:t>
                      </a:r>
                    </a:p>
                  </a:txBody>
                  <a:tcPr/>
                </a:tc>
              </a:tr>
              <a:tr h="887990">
                <a:tc>
                  <a:txBody>
                    <a:bodyPr/>
                    <a:lstStyle/>
                    <a:p>
                      <a:endParaRPr lang="ru-RU" sz="1500" b="1" dirty="0" smtClean="0"/>
                    </a:p>
                    <a:p>
                      <a:r>
                        <a:rPr lang="ru-RU" sz="1500" b="1" dirty="0" smtClean="0"/>
                        <a:t>Социально-коммуникативное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Создание совместных построек, объединенных одной идеей, одним проектом.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развитие общения и взаимодействия ребенка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формирование готовности к совместной деятельности со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формирование позитивных установок к различным видам труда и творчества.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/>
                </a:tc>
              </a:tr>
              <a:tr h="1095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Познавательное развитие</a:t>
                      </a:r>
                    </a:p>
                    <a:p>
                      <a:endParaRPr lang="ru-RU" sz="15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Техническое конструирование – воплощение замысла из деталей </a:t>
                      </a:r>
                      <a:r>
                        <a:rPr lang="en-US" sz="1500" b="1" dirty="0" smtClean="0"/>
                        <a:t>Lego</a:t>
                      </a:r>
                      <a:r>
                        <a:rPr lang="ru-RU" sz="1500" b="1" dirty="0" smtClean="0"/>
                        <a:t>-конструктора.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др.).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/>
                </a:tc>
              </a:tr>
              <a:tr h="1089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Речевое развитие</a:t>
                      </a:r>
                    </a:p>
                    <a:p>
                      <a:endParaRPr lang="ru-RU" sz="15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500" b="1" dirty="0" smtClean="0"/>
                        <a:t>Работа  с учителем-логопедом при развитии фонетического слуха, понятие синтаксис, словообразование.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развитие звуковой и интонационной культуры речи, фонематического слуха.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формирование звуковой аналитико-синтетической активности как предпосылки обучения грамоте.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/>
                </a:tc>
              </a:tr>
              <a:tr h="650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Художественно-эстетическое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500" b="1" dirty="0" smtClean="0"/>
                        <a:t>Творческое конструирование – создание замысла из деталей </a:t>
                      </a:r>
                      <a:r>
                        <a:rPr lang="en-US" sz="1500" b="1" dirty="0" smtClean="0"/>
                        <a:t>Lego-</a:t>
                      </a:r>
                      <a:r>
                        <a:rPr lang="ru-RU" sz="1500" b="1" dirty="0" smtClean="0"/>
                        <a:t>конструктора.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 smtClean="0"/>
                        <a:t>реализация самостоятельной творческой деятельности детей - конструктивно-модельной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/>
                </a:tc>
              </a:tr>
              <a:tr h="429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Физическое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500" b="1" dirty="0" smtClean="0"/>
                        <a:t>Координация движения, крупной и мелкой моторики обеих рук.</a:t>
                      </a:r>
                      <a:endParaRPr lang="ru-RU" sz="1500" b="1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5576" y="188640"/>
            <a:ext cx="78488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Интеграция образовательных  областей через                      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Lego-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конструирование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lego_8805-11_0-1024x512.jpg"/>
          <p:cNvPicPr>
            <a:picLocks noChangeAspect="1"/>
          </p:cNvPicPr>
          <p:nvPr/>
        </p:nvPicPr>
        <p:blipFill>
          <a:blip r:embed="rId2" cstate="print"/>
          <a:srcRect l="31888" r="36613"/>
          <a:stretch>
            <a:fillRect/>
          </a:stretch>
        </p:blipFill>
        <p:spPr>
          <a:xfrm>
            <a:off x="7432583" y="3645024"/>
            <a:ext cx="1711417" cy="2716572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43808" y="188640"/>
            <a:ext cx="5904656" cy="37444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 базе нашего сада мы начали реализацию Проекта      «Однажды на стройке»</a:t>
            </a:r>
          </a:p>
          <a:p>
            <a:r>
              <a:rPr lang="ru-RU" sz="2400" b="1" dirty="0" smtClean="0"/>
              <a:t>В ходе реализации инновационной деятельности по развитию конструктивной и исследовательской деятельности у старших дошкольников посредством </a:t>
            </a:r>
            <a:r>
              <a:rPr lang="en-US" sz="2400" b="1" dirty="0" smtClean="0"/>
              <a:t>Lego</a:t>
            </a:r>
            <a:r>
              <a:rPr lang="ru-RU" sz="2400" b="1" dirty="0" smtClean="0"/>
              <a:t>-конструирования возникла идея объединить три</a:t>
            </a:r>
            <a:endParaRPr lang="ru-RU" sz="2300" b="1" dirty="0" smtClean="0"/>
          </a:p>
          <a:p>
            <a:pPr marL="514350" indent="-514350" algn="just">
              <a:buFont typeface="+mj-lt"/>
              <a:buAutoNum type="arabicParenR"/>
            </a:pP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71800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1556792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280758_900.jpg"/>
          <p:cNvPicPr>
            <a:picLocks noChangeAspect="1"/>
          </p:cNvPicPr>
          <p:nvPr/>
        </p:nvPicPr>
        <p:blipFill>
          <a:blip r:embed="rId3" cstate="print"/>
          <a:srcRect t="4545" b="4545"/>
          <a:stretch>
            <a:fillRect/>
          </a:stretch>
        </p:blipFill>
        <p:spPr>
          <a:xfrm>
            <a:off x="323528" y="260648"/>
            <a:ext cx="237626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978289567865431.jpg"/>
          <p:cNvPicPr>
            <a:picLocks noChangeAspect="1"/>
          </p:cNvPicPr>
          <p:nvPr/>
        </p:nvPicPr>
        <p:blipFill>
          <a:blip r:embed="rId4" cstate="print"/>
          <a:srcRect t="13715"/>
          <a:stretch>
            <a:fillRect/>
          </a:stretch>
        </p:blipFill>
        <p:spPr>
          <a:xfrm>
            <a:off x="323528" y="1844824"/>
            <a:ext cx="2362572" cy="135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play-christmas-toy-figure-toys-lego-built-lego-blocks-building-blocks-from-lego-legomaennchen-1081271.jpg"/>
          <p:cNvPicPr>
            <a:picLocks noChangeAspect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>
          <a:xfrm>
            <a:off x="323528" y="3356992"/>
            <a:ext cx="237626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acf27f99d2c262c1e1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941168"/>
            <a:ext cx="2376264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03848" y="3717032"/>
            <a:ext cx="4752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инновационные технологии – собственно </a:t>
            </a:r>
            <a:r>
              <a:rPr lang="en-US" sz="2400" b="1" dirty="0" smtClean="0"/>
              <a:t>Lego-</a:t>
            </a:r>
            <a:r>
              <a:rPr lang="ru-RU" sz="2400" b="1" dirty="0" smtClean="0"/>
              <a:t>конструирование, создание своими руками мультфильмов </a:t>
            </a:r>
            <a:br>
              <a:rPr lang="ru-RU" sz="2400" b="1" dirty="0" smtClean="0"/>
            </a:br>
            <a:r>
              <a:rPr lang="ru-RU" sz="2400" b="1" dirty="0" smtClean="0"/>
              <a:t>с использованием </a:t>
            </a:r>
            <a:r>
              <a:rPr lang="ru-RU" sz="2400" b="1" dirty="0" err="1"/>
              <a:t>М</a:t>
            </a:r>
            <a:r>
              <a:rPr lang="ru-RU" sz="2400" b="1" dirty="0" err="1" smtClean="0"/>
              <a:t>ультистудии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и занятия с использованием метода </a:t>
            </a:r>
            <a:r>
              <a:rPr lang="en-US" sz="2400" b="1" dirty="0" err="1" smtClean="0"/>
              <a:t>Sandplay</a:t>
            </a:r>
            <a:r>
              <a:rPr lang="ru-RU" sz="2400" b="1" dirty="0" smtClean="0"/>
              <a:t>.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go_construction_10667_2.jpg"/>
          <p:cNvPicPr>
            <a:picLocks noChangeAspect="1"/>
          </p:cNvPicPr>
          <p:nvPr/>
        </p:nvPicPr>
        <p:blipFill>
          <a:blip r:embed="rId2" cstate="print"/>
          <a:srcRect l="11765" r="11765"/>
          <a:stretch>
            <a:fillRect/>
          </a:stretch>
        </p:blipFill>
        <p:spPr>
          <a:xfrm>
            <a:off x="6660232" y="2276872"/>
            <a:ext cx="1872208" cy="23042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5976664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>
                <a:solidFill>
                  <a:srgbClr val="7030A0"/>
                </a:solidFill>
              </a:rPr>
              <a:t>Педагогическая целесообразность проекта</a:t>
            </a:r>
            <a:r>
              <a:rPr lang="ru-RU" sz="3400" b="1" dirty="0" smtClean="0"/>
              <a:t>: приобщение детей к творчеству через развитие конструктивных навыков и информационных технологий.</a:t>
            </a:r>
            <a:r>
              <a:rPr lang="ru-RU" sz="3400" b="1" dirty="0" smtClean="0">
                <a:solidFill>
                  <a:srgbClr val="7030A0"/>
                </a:solidFill>
              </a:rPr>
              <a:t>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endParaRPr lang="ru-RU" sz="3400" b="1" dirty="0" smtClean="0">
              <a:solidFill>
                <a:srgbClr val="7030A0"/>
              </a:solidFill>
            </a:endParaRPr>
          </a:p>
          <a:p>
            <a:r>
              <a:rPr lang="ru-RU" sz="3400" b="1" dirty="0">
                <a:solidFill>
                  <a:srgbClr val="7030A0"/>
                </a:solidFill>
              </a:rPr>
              <a:t>Новизна </a:t>
            </a:r>
            <a:r>
              <a:rPr lang="ru-RU" sz="3400" b="1" dirty="0" smtClean="0">
                <a:solidFill>
                  <a:srgbClr val="7030A0"/>
                </a:solidFill>
              </a:rPr>
              <a:t>проекта:</a:t>
            </a:r>
            <a:r>
              <a:rPr lang="ru-RU" sz="3400" b="1" dirty="0" smtClean="0"/>
              <a:t> объединение </a:t>
            </a:r>
            <a:r>
              <a:rPr lang="ru-RU" sz="3400" b="1" dirty="0"/>
              <a:t>трех инновационных игровых обучающих технологий </a:t>
            </a:r>
            <a:r>
              <a:rPr lang="ru-RU" sz="3400" b="1" dirty="0" smtClean="0"/>
              <a:t>(</a:t>
            </a:r>
            <a:r>
              <a:rPr lang="ru-RU" sz="3400" b="1" dirty="0" err="1"/>
              <a:t>Л</a:t>
            </a:r>
            <a:r>
              <a:rPr lang="ru-RU" sz="3400" b="1" dirty="0" err="1" smtClean="0"/>
              <a:t>его</a:t>
            </a:r>
            <a:r>
              <a:rPr lang="ru-RU" sz="3400" b="1" dirty="0" smtClean="0"/>
              <a:t>-конструирования</a:t>
            </a:r>
            <a:r>
              <a:rPr lang="ru-RU" sz="3400" b="1" dirty="0"/>
              <a:t>, игр в </a:t>
            </a:r>
            <a:r>
              <a:rPr lang="ru-RU" sz="3400" b="1" dirty="0" err="1"/>
              <a:t>юнгианской</a:t>
            </a:r>
            <a:r>
              <a:rPr lang="ru-RU" sz="3400" b="1" dirty="0"/>
              <a:t> песочнице и работы </a:t>
            </a:r>
            <a:r>
              <a:rPr lang="ru-RU" sz="3400" b="1" dirty="0" smtClean="0"/>
              <a:t>в </a:t>
            </a:r>
            <a:r>
              <a:rPr lang="ru-RU" sz="3400" b="1" dirty="0" err="1"/>
              <a:t>М</a:t>
            </a:r>
            <a:r>
              <a:rPr lang="ru-RU" sz="3400" b="1" dirty="0" err="1" smtClean="0"/>
              <a:t>ультистудии</a:t>
            </a:r>
            <a:r>
              <a:rPr lang="ru-RU" sz="3400" b="1" dirty="0" smtClean="0"/>
              <a:t>).</a:t>
            </a:r>
            <a:br>
              <a:rPr lang="ru-RU" sz="3400" b="1" dirty="0" smtClean="0"/>
            </a:br>
            <a:endParaRPr lang="ru-RU" sz="3400" b="1" dirty="0" smtClean="0"/>
          </a:p>
          <a:p>
            <a:r>
              <a:rPr lang="ru-RU" sz="3400" b="1" dirty="0" smtClean="0">
                <a:solidFill>
                  <a:srgbClr val="7030A0"/>
                </a:solidFill>
              </a:rPr>
              <a:t>Цель проекта: </a:t>
            </a:r>
            <a:r>
              <a:rPr lang="ru-RU" sz="3400" b="1" dirty="0" smtClean="0"/>
              <a:t>создание </a:t>
            </a:r>
            <a:r>
              <a:rPr lang="ru-RU" sz="3400" b="1" dirty="0"/>
              <a:t>условий для полноценного развития дошкольников путем внедрения и объединения новых обучающих игровых технологий</a:t>
            </a:r>
            <a:r>
              <a:rPr lang="ru-RU" sz="3400" b="1" dirty="0" smtClean="0"/>
              <a:t>.</a:t>
            </a:r>
          </a:p>
          <a:p>
            <a:pPr algn="just"/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LEGO-CITY-60252-Buldozer-budowlany-koparka-bud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2656"/>
            <a:ext cx="2208246" cy="1656184"/>
          </a:xfrm>
          <a:prstGeom prst="rect">
            <a:avLst/>
          </a:prstGeom>
        </p:spPr>
      </p:pic>
      <p:pic>
        <p:nvPicPr>
          <p:cNvPr id="8" name="Рисунок 7" descr="lego_construction_loader_60219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437112"/>
            <a:ext cx="2160240" cy="216024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560" y="220486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4077072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188640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ego-minifigures-series-13-carpenter-minifigure-loose-12__55980.1461365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784" y="3573016"/>
            <a:ext cx="1944216" cy="28803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532859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Подготовительный этап </a:t>
            </a:r>
            <a:endParaRPr lang="ru-RU" sz="2000" dirty="0">
              <a:solidFill>
                <a:srgbClr val="7030A0"/>
              </a:solidFill>
            </a:endParaRPr>
          </a:p>
          <a:p>
            <a:pPr marL="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/>
              <a:t>Изучение опыта работы кабинетов. Подбор методической литературы для </a:t>
            </a:r>
            <a:r>
              <a:rPr lang="ru-RU" sz="1800" dirty="0" smtClean="0"/>
              <a:t>                организации </a:t>
            </a:r>
            <a:r>
              <a:rPr lang="ru-RU" sz="1800" dirty="0"/>
              <a:t>проекта.  Анализ условий, которые должны быть созданы в соответствии с современными стандартами.</a:t>
            </a:r>
          </a:p>
          <a:p>
            <a:pPr mar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Планирование этапов, мероприятий и участников реализации проекта.</a:t>
            </a:r>
          </a:p>
          <a:p>
            <a:pPr marL="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Подбор </a:t>
            </a:r>
            <a:r>
              <a:rPr lang="ru-RU" sz="1800" dirty="0"/>
              <a:t>материально-технического обеспечения проекта, разработка </a:t>
            </a:r>
            <a:r>
              <a:rPr lang="ru-RU" sz="1800" dirty="0" smtClean="0"/>
              <a:t>                                                                         конспектов</a:t>
            </a:r>
            <a:r>
              <a:rPr lang="ru-RU" sz="1800" dirty="0"/>
              <a:t>, схем, сценариев</a:t>
            </a:r>
            <a:r>
              <a:rPr lang="ru-RU" sz="1800" dirty="0" smtClean="0"/>
              <a:t>.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Основной этап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Показ мультфильма созданного в </a:t>
            </a:r>
            <a:r>
              <a:rPr lang="ru-RU" sz="1800" dirty="0" err="1" smtClean="0"/>
              <a:t>мультистудии</a:t>
            </a:r>
            <a:r>
              <a:rPr lang="ru-RU" sz="1800" dirty="0" smtClean="0"/>
              <a:t> с </a:t>
            </a:r>
            <a:br>
              <a:rPr lang="ru-RU" sz="1800" dirty="0" smtClean="0"/>
            </a:br>
            <a:r>
              <a:rPr lang="ru-RU" sz="1800" dirty="0" smtClean="0"/>
              <a:t>          использованием конструктора </a:t>
            </a:r>
            <a:r>
              <a:rPr lang="en-US" sz="1800" dirty="0" smtClean="0"/>
              <a:t>Lego</a:t>
            </a:r>
            <a:r>
              <a:rPr lang="ru-RU" sz="1800" dirty="0" smtClean="0"/>
              <a:t>;</a:t>
            </a:r>
          </a:p>
          <a:p>
            <a:pPr marL="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Проведение занятий в </a:t>
            </a:r>
            <a:r>
              <a:rPr lang="en-US" sz="1800" dirty="0" smtClean="0"/>
              <a:t>Lego</a:t>
            </a:r>
            <a:r>
              <a:rPr lang="ru-RU" sz="1800" dirty="0" smtClean="0"/>
              <a:t>-кабинете, кабинете </a:t>
            </a:r>
            <a:br>
              <a:rPr lang="ru-RU" sz="1800" dirty="0" smtClean="0"/>
            </a:br>
            <a:r>
              <a:rPr lang="ru-RU" sz="1800" dirty="0" smtClean="0"/>
              <a:t>          психолога и в кабинете </a:t>
            </a:r>
            <a:r>
              <a:rPr lang="ru-RU" sz="1800" dirty="0" err="1" smtClean="0"/>
              <a:t>мультистудии</a:t>
            </a:r>
            <a:r>
              <a:rPr lang="ru-RU" sz="1800" dirty="0" smtClean="0"/>
              <a:t>;</a:t>
            </a:r>
          </a:p>
          <a:p>
            <a:pPr marL="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Разучивание текста, сюжета детьми с педагогами.</a:t>
            </a:r>
          </a:p>
          <a:p>
            <a:pPr lvl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Заключительный этап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Подведение итогов совместной работы ,  показ полученного              фильма детям;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Презентация на родительском собрании результатов работы</a:t>
            </a:r>
            <a:br>
              <a:rPr lang="ru-RU" sz="1800" dirty="0" smtClean="0"/>
            </a:br>
            <a:r>
              <a:rPr lang="ru-RU" sz="1800" dirty="0" smtClean="0"/>
              <a:t> (полученного фильма, фотографий и видео с отражением </a:t>
            </a:r>
            <a:br>
              <a:rPr lang="ru-RU" sz="1800" dirty="0" smtClean="0"/>
            </a:br>
            <a:r>
              <a:rPr lang="ru-RU" sz="1800" dirty="0" smtClean="0"/>
              <a:t>хода проекта).</a:t>
            </a:r>
          </a:p>
          <a:p>
            <a:pPr marL="0" lvl="0" indent="-514350">
              <a:spcBef>
                <a:spcPts val="0"/>
              </a:spcBef>
              <a:buFont typeface="+mj-lt"/>
              <a:buAutoNum type="arabicPeriod"/>
            </a:pPr>
            <a:endParaRPr lang="ru-RU" sz="1800" dirty="0" smtClean="0"/>
          </a:p>
          <a:p>
            <a:pPr marL="514350" lvl="0" indent="-514350" algn="just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8488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реализации проекта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314096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584" y="4869160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криншот 31-03-2022 211045.png"/>
          <p:cNvPicPr>
            <a:picLocks noChangeAspect="1"/>
          </p:cNvPicPr>
          <p:nvPr/>
        </p:nvPicPr>
        <p:blipFill>
          <a:blip r:embed="rId2" cstate="print"/>
          <a:srcRect r="7200"/>
          <a:stretch>
            <a:fillRect/>
          </a:stretch>
        </p:blipFill>
        <p:spPr>
          <a:xfrm>
            <a:off x="5796136" y="4221088"/>
            <a:ext cx="3347864" cy="26369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268760"/>
            <a:ext cx="4906888" cy="4785395"/>
          </a:xfrm>
        </p:spPr>
        <p:txBody>
          <a:bodyPr>
            <a:normAutofit/>
          </a:bodyPr>
          <a:lstStyle/>
          <a:p>
            <a:pPr lvl="0" indent="0" algn="just">
              <a:spcAft>
                <a:spcPts val="1200"/>
              </a:spcAft>
              <a:buNone/>
            </a:pPr>
            <a:r>
              <a:rPr lang="ru-RU" sz="2000" b="1" dirty="0" smtClean="0"/>
              <a:t>Построение детьми движущихся моделей из конструктора </a:t>
            </a:r>
            <a:r>
              <a:rPr lang="en-US" sz="2000" b="1" dirty="0" smtClean="0"/>
              <a:t>Lego</a:t>
            </a:r>
            <a:r>
              <a:rPr lang="ru-RU" sz="2000" b="1" dirty="0" smtClean="0"/>
              <a:t>. Подготовка материалов для съемок.</a:t>
            </a:r>
          </a:p>
          <a:p>
            <a:pPr lv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Проведение занятий по построению строительной техники: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«Строим подъемный кран с шаром-молнией»;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«Строим экскаватор»;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«Строим </a:t>
            </a:r>
            <a:br>
              <a:rPr lang="ru-RU" sz="2000" dirty="0" smtClean="0"/>
            </a:br>
            <a:r>
              <a:rPr lang="ru-RU" sz="2000" dirty="0" smtClean="0"/>
              <a:t>бетономешалку»;</a:t>
            </a:r>
          </a:p>
          <a:p>
            <a:pPr marL="800100" lvl="0" indent="-457200">
              <a:buAutoNum type="arabicParenR"/>
            </a:pPr>
            <a:r>
              <a:rPr lang="ru-RU" sz="2000" dirty="0" smtClean="0"/>
              <a:t>«Строим </a:t>
            </a:r>
            <a:br>
              <a:rPr lang="ru-RU" sz="2000" dirty="0" smtClean="0"/>
            </a:br>
            <a:r>
              <a:rPr lang="ru-RU" sz="2000" dirty="0" smtClean="0"/>
              <a:t>гусеничный </a:t>
            </a:r>
            <a:br>
              <a:rPr lang="ru-RU" sz="2000" dirty="0" smtClean="0"/>
            </a:br>
            <a:r>
              <a:rPr lang="ru-RU" sz="2000" dirty="0" smtClean="0"/>
              <a:t>автокран».</a:t>
            </a:r>
          </a:p>
          <a:p>
            <a:pPr lvl="0" indent="0">
              <a:buNone/>
            </a:pP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84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занятий в кабинете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Lego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1920" y="234888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1196752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5576" y="573325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j_1RgvgYW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58052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Занятие в кабинете </a:t>
            </a:r>
            <a:r>
              <a:rPr lang="en-US" sz="1600" b="1" dirty="0" smtClean="0">
                <a:solidFill>
                  <a:srgbClr val="FF0000"/>
                </a:solidFill>
              </a:rPr>
              <a:t>Lego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«Строим бетономешалку»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84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занятий в кабинете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Lego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MG20220131125614.jpg"/>
          <p:cNvPicPr>
            <a:picLocks noChangeAspect="1"/>
          </p:cNvPicPr>
          <p:nvPr/>
        </p:nvPicPr>
        <p:blipFill>
          <a:blip r:embed="rId2" cstate="print"/>
          <a:srcRect l="9232" r="7680"/>
          <a:stretch>
            <a:fillRect/>
          </a:stretch>
        </p:blipFill>
        <p:spPr>
          <a:xfrm>
            <a:off x="683568" y="1124744"/>
            <a:ext cx="2808312" cy="246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60212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Занятие в кабинете </a:t>
            </a:r>
            <a:r>
              <a:rPr lang="en-US" sz="1400" b="1" dirty="0" smtClean="0">
                <a:solidFill>
                  <a:srgbClr val="FF0000"/>
                </a:solidFill>
              </a:rPr>
              <a:t>Lego</a:t>
            </a:r>
            <a:r>
              <a:rPr lang="ru-RU" sz="1400" b="1" dirty="0" smtClean="0">
                <a:solidFill>
                  <a:srgbClr val="FF0000"/>
                </a:solidFill>
              </a:rPr>
              <a:t> «Строим подъемный кран с шаром-молнией»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20220217152035.jpg"/>
          <p:cNvPicPr>
            <a:picLocks noChangeAspect="1"/>
          </p:cNvPicPr>
          <p:nvPr/>
        </p:nvPicPr>
        <p:blipFill>
          <a:blip r:embed="rId3" cstate="print"/>
          <a:srcRect r="12500" b="17969"/>
          <a:stretch>
            <a:fillRect/>
          </a:stretch>
        </p:blipFill>
        <p:spPr>
          <a:xfrm>
            <a:off x="3707904" y="1124744"/>
            <a:ext cx="1872208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594928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Занятие в кабинете </a:t>
            </a:r>
            <a:r>
              <a:rPr lang="en-US" sz="1400" b="1" dirty="0" smtClean="0">
                <a:solidFill>
                  <a:srgbClr val="FF0000"/>
                </a:solidFill>
              </a:rPr>
              <a:t>Lego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«Строим бетономешалку»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63888" y="1124744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jUZloig2I8A.jpg"/>
          <p:cNvPicPr>
            <a:picLocks noChangeAspect="1"/>
          </p:cNvPicPr>
          <p:nvPr/>
        </p:nvPicPr>
        <p:blipFill>
          <a:blip r:embed="rId4" cstate="print"/>
          <a:srcRect t="8654"/>
          <a:stretch>
            <a:fillRect/>
          </a:stretch>
        </p:blipFill>
        <p:spPr>
          <a:xfrm>
            <a:off x="3779912" y="3501008"/>
            <a:ext cx="1872208" cy="228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VVbgDEGBT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1703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707904" y="594928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23528" y="594928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8uVHxKjPqUM.jpg"/>
          <p:cNvPicPr>
            <a:picLocks noChangeAspect="1"/>
          </p:cNvPicPr>
          <p:nvPr/>
        </p:nvPicPr>
        <p:blipFill>
          <a:blip r:embed="rId6" cstate="print"/>
          <a:srcRect l="6313" r="14772" b="7669"/>
          <a:stretch>
            <a:fillRect/>
          </a:stretch>
        </p:blipFill>
        <p:spPr>
          <a:xfrm>
            <a:off x="5868144" y="1124744"/>
            <a:ext cx="288032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724128" y="1052736"/>
            <a:ext cx="0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60" y="594928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Занятие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в кабинете </a:t>
            </a:r>
            <a:r>
              <a:rPr lang="en-US" sz="1400" b="1" dirty="0" smtClean="0">
                <a:solidFill>
                  <a:srgbClr val="FF0000"/>
                </a:solidFill>
              </a:rPr>
              <a:t>Lego</a:t>
            </a:r>
            <a:r>
              <a:rPr lang="ru-RU" sz="1400" b="1" dirty="0" smtClean="0">
                <a:solidFill>
                  <a:srgbClr val="FF0000"/>
                </a:solidFill>
              </a:rPr>
              <a:t> «Строим гусеничный  автокран»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012160" y="594928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689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Назаров</dc:creator>
  <cp:lastModifiedBy>User</cp:lastModifiedBy>
  <cp:revision>92</cp:revision>
  <dcterms:created xsi:type="dcterms:W3CDTF">2022-04-03T14:50:49Z</dcterms:created>
  <dcterms:modified xsi:type="dcterms:W3CDTF">2022-04-18T12:27:06Z</dcterms:modified>
</cp:coreProperties>
</file>