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comments+xml" PartName="/ppt/comments/commen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73" r:id="rId8"/>
    <p:sldId id="274" r:id="rId9"/>
    <p:sldId id="281" r:id="rId10"/>
    <p:sldId id="276" r:id="rId11"/>
    <p:sldId id="283" r:id="rId12"/>
    <p:sldId id="285" r:id="rId13"/>
    <p:sldId id="287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спитатель" initials="В" lastIdx="1" clrIdx="0">
    <p:extLst>
      <p:ext uri="{19B8F6BF-5375-455C-9EA6-DF929625EA0E}">
        <p15:presenceInfo xmlns:p15="http://schemas.microsoft.com/office/powerpoint/2012/main" userId="Воспит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1T13:22:07.6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8260-8CBC-4D48-979D-E5D8F6BE108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C01F-01D6-4CA2-8504-07B317E04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C01F-01D6-4CA2-8504-07B317E04F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C01F-01D6-4CA2-8504-07B317E04FC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5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2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9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6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4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1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6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5E3E97-5F14-4398-AB8E-44A15F6F6851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0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261" y="495887"/>
            <a:ext cx="8825658" cy="338921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5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детей с использованием игр и ковролина </a:t>
            </a:r>
            <a:br>
              <a:rPr lang="ru-RU" sz="5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 </a:t>
            </a:r>
            <a:r>
              <a:rPr lang="ru-RU" sz="5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sz="5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7766" y="4881490"/>
            <a:ext cx="7484012" cy="130083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надежда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г. Мурманска №140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Ze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5760" y="2831724"/>
            <a:ext cx="2966943" cy="3804542"/>
          </a:xfrm>
          <a:prstGeom prst="rect">
            <a:avLst/>
          </a:prstGeom>
        </p:spPr>
      </p:pic>
      <p:pic>
        <p:nvPicPr>
          <p:cNvPr id="11" name="Рисунок 10" descr="Гел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8578" y="1806423"/>
            <a:ext cx="2815591" cy="29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>
            <a:fillRect/>
          </a:stretch>
        </p:blipFill>
        <p:spPr>
          <a:xfrm>
            <a:off x="612311" y="699013"/>
            <a:ext cx="3425117" cy="426199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DF2CC2-D1C0-4A7D-829B-4093DD7CEC39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rcRect b="47" r="63"/>
          <a:stretch>
            <a:fillRect/>
          </a:stretch>
        </p:blipFill>
        <p:spPr>
          <a:xfrm>
            <a:off x="4360986" y="661182"/>
            <a:ext cx="3474720" cy="434691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7E69E-33D4-47FC-8359-493730AAB111}"/>
              </a:ext>
            </a:extLst>
          </p:cNvPr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8057223" y="1752619"/>
            <a:ext cx="3793007" cy="32761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57" y="5549704"/>
            <a:ext cx="11071274" cy="9988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Из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ковролина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В.В. </a:t>
            </a: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Воскобовича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изготовили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 </a:t>
            </a:r>
            <a:r>
              <a:rPr b="1" dirty="0" i="1" lang="ru-RU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/>
            </a:r>
            <a:br>
              <a:rPr b="1" dirty="0" i="1" lang="ru-RU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</a:b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лэпбук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«</a:t>
            </a: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Дикие</a:t>
            </a:r>
            <a:r>
              <a:rPr b="1" dirty="0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животные</a:t>
            </a:r>
            <a:r>
              <a:rPr b="1" dirty="0" i="1" lang="ru-RU" smtClean="0" spc="150" sz="2800">
                <a:ln w="11430"/>
                <a:solidFill>
                  <a:schemeClr val="accent2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itchFamily="34" typeface="Calibri"/>
                <a:ea typeface="+mj-ea"/>
                <a:cs charset="0" panose="02020603050405020304" pitchFamily="18" typeface="Times New Roman"/>
              </a:rPr>
              <a:t>»</a:t>
            </a:r>
            <a:endParaRPr b="1" dirty="0" i="1" lang="ru-RU" smtClean="0" spc="150" sz="2800">
              <a:ln w="11430"/>
              <a:solidFill>
                <a:schemeClr val="accent2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  <a:latin charset="0" pitchFamily="34" typeface="Calibri"/>
            </a:endParaRPr>
          </a:p>
          <a:p>
            <a:pPr algn="ctr"/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92989667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-38"/>
          <a:stretch>
            <a:fillRect/>
          </a:stretch>
        </p:blipFill>
        <p:spPr>
          <a:xfrm>
            <a:off x="787790" y="1758462"/>
            <a:ext cx="2993605" cy="213828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B2BDCA-B6EE-42C4-B569-4DD0FCCA999C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8" r="-75"/>
          <a:stretch>
            <a:fillRect/>
          </a:stretch>
        </p:blipFill>
        <p:spPr>
          <a:xfrm>
            <a:off x="6302324" y="1754537"/>
            <a:ext cx="2644727" cy="212556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773723" y="211014"/>
            <a:ext cx="9129932" cy="14067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Использовали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ковролин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для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изготовления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атрибутов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для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драматизации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сказок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, </a:t>
            </a:r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художественных</a:t>
            </a:r>
            <a:r>
              <a:rPr b="1" dirty="0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произведений</a:t>
            </a:r>
            <a:endParaRPr b="1" dirty="0" i="1" lang="ru-RU">
              <a:solidFill>
                <a:schemeClr val="accent2"/>
              </a:solidFill>
              <a:latin charset="0" pitchFamily="34"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429" y="2152356"/>
            <a:ext cx="191320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Атрибуты к сказке «Колобок»</a:t>
            </a:r>
            <a:endParaRPr b="1" dirty="0" lang="ru-RU"/>
          </a:p>
        </p:txBody>
      </p:sp>
      <p:sp>
        <p:nvSpPr>
          <p:cNvPr id="17" name="TextBox 16"/>
          <p:cNvSpPr txBox="1"/>
          <p:nvPr/>
        </p:nvSpPr>
        <p:spPr>
          <a:xfrm>
            <a:off x="9026770" y="2135944"/>
            <a:ext cx="2550941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Атрибуты к сказке «Репка»</a:t>
            </a:r>
            <a:endParaRPr b="1" dirty="0" lang="ru-RU"/>
          </a:p>
        </p:txBody>
      </p:sp>
      <p:pic>
        <p:nvPicPr>
          <p:cNvPr descr="20220418_074644.jpg" id="18" name="Рисунок 17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806549" y="4023361"/>
            <a:ext cx="2982349" cy="22367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20220418_080303.jpg" id="19" name="Рисунок 18"/>
          <p:cNvPicPr>
            <a:picLocks noChangeAspect="1"/>
          </p:cNvPicPr>
          <p:nvPr/>
        </p:nvPicPr>
        <p:blipFill>
          <a:blip cstate="print" r:embed="rId6"/>
          <a:srcRect r="-34"/>
          <a:stretch>
            <a:fillRect/>
          </a:stretch>
        </p:blipFill>
        <p:spPr>
          <a:xfrm>
            <a:off x="6316394" y="4019841"/>
            <a:ext cx="2630659" cy="224028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006949" y="4471180"/>
            <a:ext cx="191320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Атрибуты к сказке «Рукавичка»</a:t>
            </a:r>
            <a:endParaRPr b="1" dirty="0" lang="ru-RU"/>
          </a:p>
        </p:txBody>
      </p:sp>
      <p:sp>
        <p:nvSpPr>
          <p:cNvPr id="22" name="TextBox 21"/>
          <p:cNvSpPr txBox="1"/>
          <p:nvPr/>
        </p:nvSpPr>
        <p:spPr>
          <a:xfrm>
            <a:off x="9087729" y="4515729"/>
            <a:ext cx="233523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Атрибуты к сказке «Теремок»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1229761379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20"/>
      <p:bldP grpId="0" spid="22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b="b" l="l" r="r" t="t"/>
              <a:pathLst>
                <a:path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b="b" l="0" r="r" t="0"/>
              <a:pathLst>
                <a:path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CEE93-3AF5-41CA-8324-D3BA4EE9336C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rcRect b="-11" r="45"/>
          <a:stretch>
            <a:fillRect/>
          </a:stretch>
        </p:blipFill>
        <p:spPr>
          <a:xfrm>
            <a:off x="6189783" y="1842868"/>
            <a:ext cx="5080524" cy="35872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17"/>
          <a:stretch/>
        </p:blipFill>
        <p:spPr>
          <a:xfrm>
            <a:off x="886265" y="1842869"/>
            <a:ext cx="4304713" cy="359409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773723" y="211014"/>
            <a:ext cx="9129932" cy="14067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i="1" lang="en-US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Использ</a:t>
            </a:r>
            <a:r>
              <a:rPr b="1" dirty="0" err="1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уя</a:t>
            </a:r>
            <a:r>
              <a:rPr b="1" dirty="0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 </a:t>
            </a:r>
            <a:r>
              <a:rPr b="1" dirty="0" err="1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ковролин</a:t>
            </a:r>
            <a:r>
              <a:rPr b="1" dirty="0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, разработали различные настольные игры </a:t>
            </a:r>
            <a:endParaRPr b="1" dirty="0" i="1" lang="ru-RU">
              <a:solidFill>
                <a:schemeClr val="accent2"/>
              </a:solidFill>
              <a:latin charset="0" pitchFamily="34"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062" y="5613009"/>
            <a:ext cx="461420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Настольная игра «Построй дорожку для Матрешки»</a:t>
            </a:r>
            <a:endParaRPr b="1" dirty="0" lang="ru-RU"/>
          </a:p>
        </p:txBody>
      </p:sp>
      <p:sp>
        <p:nvSpPr>
          <p:cNvPr id="21" name="TextBox 20"/>
          <p:cNvSpPr txBox="1"/>
          <p:nvPr/>
        </p:nvSpPr>
        <p:spPr>
          <a:xfrm>
            <a:off x="6175717" y="5669280"/>
            <a:ext cx="4797083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Настольная игра «Выложи фигуры»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953044179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b="b" l="l" r="r" t="t"/>
              <a:pathLst>
                <a:path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b="b" l="0" r="r" t="0"/>
              <a:pathLst>
                <a:path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8F3F2-FAA7-4F90-A97A-9C5220E0885E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rcRect b="-11" r="-14"/>
          <a:stretch>
            <a:fillRect/>
          </a:stretch>
        </p:blipFill>
        <p:spPr>
          <a:xfrm>
            <a:off x="6241144" y="2104572"/>
            <a:ext cx="5107874" cy="269965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F7C96-EBC4-42D1-A461-357837A6D0B7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-47" r="41"/>
          <a:stretch>
            <a:fillRect/>
          </a:stretch>
        </p:blipFill>
        <p:spPr>
          <a:xfrm>
            <a:off x="899886" y="2119084"/>
            <a:ext cx="4905829" cy="270874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773723" y="211014"/>
            <a:ext cx="9129932" cy="14067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Так же в рамках работы в данном направлении, </a:t>
            </a:r>
            <a:r>
              <a:rPr b="1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провели  </a:t>
            </a:r>
            <a:r>
              <a:rPr b="1" dirty="0" i="1" lang="ru-RU" smtClean="0" sz="2800">
                <a:solidFill>
                  <a:schemeClr val="accent2"/>
                </a:solidFill>
                <a:latin charset="0" pitchFamily="34" typeface="Calibri"/>
                <a:ea typeface="+mj-ea"/>
                <a:cs charset="0" panose="02020603050405020304" pitchFamily="18" typeface="Times New Roman"/>
              </a:rPr>
              <a:t>работу с родителями</a:t>
            </a:r>
            <a:endParaRPr b="1" dirty="0" i="1" lang="ru-RU">
              <a:solidFill>
                <a:schemeClr val="accent2"/>
              </a:solidFill>
              <a:latin charset="0" pitchFamily="34"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8228" y="5239657"/>
            <a:ext cx="509451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Мастер класс « Игры с </a:t>
            </a:r>
            <a:r>
              <a:rPr b="1" dirty="0" err="1" lang="ru-RU" smtClean="0"/>
              <a:t>ковролином</a:t>
            </a:r>
            <a:r>
              <a:rPr b="1" dirty="0" lang="ru-RU" smtClean="0"/>
              <a:t/>
            </a:r>
            <a:br>
              <a:rPr b="1" dirty="0" lang="ru-RU" smtClean="0"/>
            </a:br>
            <a:r>
              <a:rPr b="1" dirty="0" lang="ru-RU" smtClean="0"/>
              <a:t>своими руками»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8115" y="5275944"/>
            <a:ext cx="509451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Родительское собрание «Развивающие игры </a:t>
            </a:r>
            <a:r>
              <a:rPr b="1" dirty="0" err="1" lang="ru-RU" smtClean="0"/>
              <a:t>В.В.Воскобовича</a:t>
            </a:r>
            <a:r>
              <a:rPr b="1" dirty="0" lang="ru-RU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77937169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799513"/>
            <a:ext cx="8503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/>
                </a:solidFill>
                <a:latin typeface="Calibri" pitchFamily="34" charset="0"/>
              </a:rPr>
              <a:t>Использование данных технологий делают процесс обучения интересным занятием для ребенка ,снимают проблемы мотивационного плана, порождают интерес к    приобретенным  знаниям , умениям ,а значит  помогают в реализации  основной цели образовательной деятельности  любого педагога – создание условий для полноценного развития </a:t>
            </a:r>
            <a:r>
              <a:rPr lang="ru-RU" sz="3200" b="1" i="1" dirty="0" smtClean="0">
                <a:solidFill>
                  <a:schemeClr val="accent2"/>
                </a:solidFill>
                <a:latin typeface="Calibri" pitchFamily="34" charset="0"/>
              </a:rPr>
              <a:t>воспитанника.</a:t>
            </a:r>
            <a:endParaRPr lang="ru-RU" sz="32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" name="Рисунок 2" descr="Ox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870" y="1758461"/>
            <a:ext cx="2354663" cy="45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6713978" y="2359854"/>
            <a:ext cx="4863734" cy="1790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572" y="548639"/>
            <a:ext cx="732926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Развивающие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игры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Воскобовича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это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творческая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методика</a:t>
            </a:r>
            <a:r>
              <a:rPr lang="en-US" sz="3600" b="1" i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39481" y="2067951"/>
            <a:ext cx="6189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В </a:t>
            </a:r>
            <a:r>
              <a:rPr lang="en-US" sz="2800" b="1" dirty="0" err="1" smtClean="0">
                <a:latin typeface="Calibri" pitchFamily="34" charset="0"/>
                <a:cs typeface="Times New Roman" panose="02020603050405020304" pitchFamily="18" charset="0"/>
              </a:rPr>
              <a:t>основу</a:t>
            </a: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Times New Roman" panose="02020603050405020304" pitchFamily="18" charset="0"/>
              </a:rPr>
              <a:t>игр</a:t>
            </a: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Times New Roman" panose="02020603050405020304" pitchFamily="18" charset="0"/>
              </a:rPr>
              <a:t>заложены</a:t>
            </a: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anose="02020603050405020304" pitchFamily="18" charset="0"/>
              </a:rPr>
              <a:t>следующие</a:t>
            </a:r>
            <a:br>
              <a:rPr lang="ru-RU" sz="2800" b="1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Times New Roman" panose="02020603050405020304" pitchFamily="18" charset="0"/>
              </a:rPr>
              <a:t>основны</a:t>
            </a:r>
            <a:r>
              <a:rPr lang="ru-RU" sz="2800" b="1" dirty="0" smtClean="0">
                <a:latin typeface="Calibri" pitchFamily="34" charset="0"/>
                <a:cs typeface="Times New Roman" panose="02020603050405020304" pitchFamily="18" charset="0"/>
              </a:rPr>
              <a:t>е</a:t>
            </a:r>
            <a:r>
              <a:rPr lang="en-US" sz="28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Times New Roman" panose="02020603050405020304" pitchFamily="18" charset="0"/>
              </a:rPr>
              <a:t>принципы</a:t>
            </a:r>
            <a:r>
              <a:rPr lang="ru-RU" sz="2800" dirty="0" smtClean="0">
                <a:latin typeface="Calibri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1) И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нтерес</a:t>
            </a: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2) П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ознание</a:t>
            </a: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3) Т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ворчество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4572" y="4937759"/>
            <a:ext cx="7427742" cy="1378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Это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не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просто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игры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это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сказки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интриги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приключения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забавные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персонажи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которые</a:t>
            </a: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побуждают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малыша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к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мышлению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творчеству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6" name="Рисунок 25" descr="Zhe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9014" y="1561514"/>
            <a:ext cx="4302686" cy="4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48641" y="3530991"/>
            <a:ext cx="8553156" cy="292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Times New Roman" panose="02020603050405020304" pitchFamily="18" charset="0"/>
              </a:rPr>
              <a:t>Игра</a:t>
            </a:r>
            <a:r>
              <a:rPr lang="en-US" sz="28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мотивирует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стимулирует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активизирует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познавательные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процессы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детей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внимание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восприятие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мышление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запоминание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воображение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Times New Roman" panose="02020603050405020304" pitchFamily="18" charset="0"/>
              </a:rPr>
              <a:t>Одним</a:t>
            </a:r>
            <a:r>
              <a:rPr lang="en-US" sz="28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из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главных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достоинств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является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повышение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интереса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к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изучаемому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объекту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практически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всех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детей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группе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посредством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игры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задействуется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ближняя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перспектива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” в </a:t>
            </a:r>
            <a:r>
              <a:rPr lang="en-US" sz="2800" dirty="0" err="1">
                <a:latin typeface="Calibri" pitchFamily="34" charset="0"/>
                <a:cs typeface="Times New Roman" panose="02020603050405020304" pitchFamily="18" charset="0"/>
              </a:rPr>
              <a:t>обучении</a:t>
            </a:r>
            <a:r>
              <a:rPr lang="en-US" sz="2800" dirty="0">
                <a:latin typeface="Calibri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6437" y="534573"/>
            <a:ext cx="9115865" cy="618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Цель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занятий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с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игровыми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материалами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Воскобовича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4093" y="2684585"/>
            <a:ext cx="9160412" cy="618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игровой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технологии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8301" y="1209822"/>
            <a:ext cx="9340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Развитие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у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ребенка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познавательного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интереса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исследовательской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наблюдательности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воображения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памяти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внимания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мышления</a:t>
            </a:r>
            <a:r>
              <a:rPr lang="en-US" sz="2400" b="1" dirty="0" smtClean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Calibri" pitchFamily="34" charset="0"/>
                <a:cs typeface="Times New Roman" panose="02020603050405020304" pitchFamily="18" charset="0"/>
              </a:rPr>
              <a:t>творчества</a:t>
            </a:r>
            <a:r>
              <a:rPr lang="ru-RU" sz="2400" b="1" dirty="0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1" name="Рисунок 20" descr="F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3327" y="1519311"/>
            <a:ext cx="2877941" cy="47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D6CF3-EC75-45B7-B8D5-685D4F4EAF23}"/>
              </a:ext>
            </a:extLst>
          </p:cNvPr>
          <p:cNvSpPr txBox="1"/>
          <p:nvPr/>
        </p:nvSpPr>
        <p:spPr>
          <a:xfrm>
            <a:off x="842854" y="1153552"/>
            <a:ext cx="7893183" cy="570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1</a:t>
            </a:r>
            <a:r>
              <a:rPr lang="ru-RU" sz="2300" b="1" dirty="0">
                <a:latin typeface="Calibri" pitchFamily="34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Создать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в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группе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предметно-развивающую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среду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определить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её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значение</a:t>
            </a:r>
            <a:r>
              <a:rPr lang="en-US" sz="23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для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развития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познавательных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интересов</a:t>
            </a: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endParaRPr lang="ru-RU" sz="23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lang="ru-RU" sz="2300" b="1" dirty="0">
                <a:latin typeface="Calibri" pitchFamily="34" charset="0"/>
                <a:cs typeface="Times New Roman" panose="02020603050405020304" pitchFamily="18" charset="0"/>
              </a:rPr>
              <a:t>2)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Разработать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апробировать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конспекты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занятий</a:t>
            </a:r>
            <a:r>
              <a:rPr lang="en-US" sz="2300" b="1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имеющие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проблемно-поисковые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ситуации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;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ввести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в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обучение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интегрированные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занятия</a:t>
            </a: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endParaRPr lang="ru-RU" sz="23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lang="ru-RU" sz="2300" b="1" dirty="0">
                <a:latin typeface="Calibri" pitchFamily="34" charset="0"/>
                <a:cs typeface="Times New Roman" panose="02020603050405020304" pitchFamily="18" charset="0"/>
              </a:rPr>
              <a:t>3)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Создать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серию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развивающих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дидактических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игр</a:t>
            </a: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endParaRPr lang="en-US" sz="23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lang="ru-RU" sz="2300" b="1" dirty="0">
                <a:latin typeface="Calibri" pitchFamily="34" charset="0"/>
                <a:cs typeface="Times New Roman" panose="02020603050405020304" pitchFamily="18" charset="0"/>
              </a:rPr>
              <a:t>4)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Использовать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в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работе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задания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творческого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характера</a:t>
            </a: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;</a:t>
            </a:r>
            <a:endParaRPr lang="en-US" sz="23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lang="ru-RU" sz="2300" b="1" dirty="0" smtClean="0">
                <a:latin typeface="Calibri" pitchFamily="34" charset="0"/>
                <a:cs typeface="Times New Roman" panose="02020603050405020304" pitchFamily="18" charset="0"/>
              </a:rPr>
              <a:t>5) </a:t>
            </a:r>
            <a:r>
              <a:rPr lang="en-US" sz="2300" b="1" dirty="0" err="1" smtClean="0">
                <a:latin typeface="Calibri" pitchFamily="34" charset="0"/>
                <a:cs typeface="Times New Roman" panose="02020603050405020304" pitchFamily="18" charset="0"/>
              </a:rPr>
              <a:t>Организовать</a:t>
            </a:r>
            <a:r>
              <a:rPr lang="en-US" sz="2300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работу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с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родителями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по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вопросу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воспитания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активного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успешного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старшего</a:t>
            </a:r>
            <a:r>
              <a:rPr lang="en-US" sz="23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Calibri" pitchFamily="34" charset="0"/>
                <a:cs typeface="Times New Roman" panose="02020603050405020304" pitchFamily="18" charset="0"/>
              </a:rPr>
              <a:t>дошкольника</a:t>
            </a:r>
            <a:r>
              <a:rPr lang="en-US" sz="2300" b="1" dirty="0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  <a:endParaRPr lang="en-US" sz="2300" b="1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4438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129" y="562708"/>
            <a:ext cx="7906043" cy="984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Задачи, поставленные в ходе работы с игровой технологией:  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2" name="Рисунок 21" descr="Kox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4640" y="1406770"/>
            <a:ext cx="3607360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8447314" y="1280328"/>
            <a:ext cx="300445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решения этих задач 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о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формили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группу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мотивам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развивающей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среды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Фиолетовый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0" kern="1200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лес</a:t>
            </a:r>
            <a:r>
              <a:rPr lang="en-US" sz="3200" b="1" i="0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687" y="783771"/>
            <a:ext cx="7678056" cy="5297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7" y="1117601"/>
            <a:ext cx="7128201" cy="467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775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030789-C525-4D1D-90A0-F48C14A76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BD0F81-508F-4C6D-9938-C58CC2138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9081238-0806-4285-968F-ACFC0C0FB9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AB4C1-E9FF-4C37-92FA-28BED3B88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AF939-A066-45D4-B7BB-457F45C43CA6}"/>
              </a:ext>
            </a:extLst>
          </p:cNvPr>
          <p:cNvSpPr txBox="1"/>
          <p:nvPr/>
        </p:nvSpPr>
        <p:spPr>
          <a:xfrm>
            <a:off x="8160773" y="1277653"/>
            <a:ext cx="3383527" cy="3117366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h="12700" w="2794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b="1" dirty="0" i="0" kern="1200" lang="en-US" spc="150" sz="300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  <a:latin charset="0" panose="02020603050405020304" pitchFamily="18" typeface="Times New Roman"/>
              <a:ea typeface="+mj-ea"/>
              <a:cs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316" y="703385"/>
            <a:ext cx="7230794" cy="5401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2"/>
          <a:stretch/>
        </p:blipFill>
        <p:spPr>
          <a:xfrm rot="5400000">
            <a:off x="3546979" y="1742171"/>
            <a:ext cx="4684546" cy="336662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D1160-37F4-4172-AABB-210A92215076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/>
          <a:srcRect b="-84" r="-35"/>
          <a:stretch/>
        </p:blipFill>
        <p:spPr>
          <a:xfrm>
            <a:off x="925707" y="1041009"/>
            <a:ext cx="3013248" cy="212544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3CB22-A2A0-4902-8E52-88BFE5566E06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938831" y="3384997"/>
            <a:ext cx="3007858" cy="236868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7920110" y="2067950"/>
            <a:ext cx="3671667" cy="267765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h="12700" w="27940"/>
              <a:contourClr>
                <a:srgbClr val="DDDDDD"/>
              </a:contourClr>
            </a:sp3d>
          </a:bodyPr>
          <a:lstStyle/>
          <a:p>
            <a:pPr algn="ctr"/>
            <a:r>
              <a:rPr b="1" cap="none" dirty="0" i="0" kern="1200" lang="en-US" spc="150" sz="280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Обогатили предметно-пространственную среду известными играми В.В. Воскобовича</a:t>
            </a:r>
            <a:endParaRPr b="1" cap="none" dirty="0" lang="ru-RU" spc="150" sz="280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28944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3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39" y="1265248"/>
            <a:ext cx="6391533" cy="477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064630" y="1676400"/>
            <a:ext cx="3381778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ковролина р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азработали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лексическим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390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2" y="812210"/>
            <a:ext cx="3343548" cy="250766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18BA7-F249-4C14-9C4B-0A7833704AC8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45" r="-62"/>
          <a:stretch>
            <a:fillRect/>
          </a:stretch>
        </p:blipFill>
        <p:spPr>
          <a:xfrm>
            <a:off x="6133514" y="3770142"/>
            <a:ext cx="3482838" cy="233523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8462F-7A14-4C44-8D95-B787AE3915ED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rcRect b="-54" r="-6"/>
          <a:stretch>
            <a:fillRect/>
          </a:stretch>
        </p:blipFill>
        <p:spPr>
          <a:xfrm>
            <a:off x="6091311" y="787791"/>
            <a:ext cx="3501096" cy="254625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220307" y="1350498"/>
            <a:ext cx="1702192" cy="1477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Пособия по лексической теме «Что растет на грядке»</a:t>
            </a:r>
            <a:endParaRPr b="1" dirty="0" lang="ru-RU"/>
          </a:p>
        </p:txBody>
      </p:sp>
      <p:sp>
        <p:nvSpPr>
          <p:cNvPr id="17" name="TextBox 16"/>
          <p:cNvSpPr txBox="1"/>
          <p:nvPr/>
        </p:nvSpPr>
        <p:spPr>
          <a:xfrm>
            <a:off x="9816903" y="1207477"/>
            <a:ext cx="1702192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Пособия по лексической теме «Правила дорожного движения»</a:t>
            </a:r>
            <a:endParaRPr b="1" dirty="0" lang="ru-RU"/>
          </a:p>
        </p:txBody>
      </p:sp>
      <p:sp>
        <p:nvSpPr>
          <p:cNvPr id="18" name="TextBox 17"/>
          <p:cNvSpPr txBox="1"/>
          <p:nvPr/>
        </p:nvSpPr>
        <p:spPr>
          <a:xfrm>
            <a:off x="9800491" y="3976468"/>
            <a:ext cx="170219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Пособия по лексической теме «Транспорт»</a:t>
            </a:r>
            <a:endParaRPr b="1" dirty="0"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9684" y="3962400"/>
            <a:ext cx="170219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Пособия по лексической теме «Посуда»</a:t>
            </a:r>
            <a:endParaRPr b="1" dirty="0" lang="ru-RU"/>
          </a:p>
        </p:txBody>
      </p:sp>
      <p:pic>
        <p:nvPicPr>
          <p:cNvPr descr="20220418_074135 (1).jpg" id="20" name="Рисунок 19"/>
          <p:cNvPicPr>
            <a:picLocks noChangeAspect="1"/>
          </p:cNvPicPr>
          <p:nvPr/>
        </p:nvPicPr>
        <p:blipFill>
          <a:blip cstate="print" r:embed="rId6"/>
          <a:srcRect b="15"/>
          <a:stretch>
            <a:fillRect/>
          </a:stretch>
        </p:blipFill>
        <p:spPr>
          <a:xfrm>
            <a:off x="708072" y="3742006"/>
            <a:ext cx="3385625" cy="233523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1495000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18"/>
      <p:bldP grpId="0" spid="19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b="b" l="l" r="r" t="t"/>
              <a:pathLst>
                <a:path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b="b" l="0" r="r" t="0"/>
              <a:pathLst>
                <a:path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8F71F-9C2A-4EF4-9B46-83244C598444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923640" y="1532958"/>
            <a:ext cx="3099720" cy="224038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CE4A2-5BB4-4FD4-B6B5-8139F030346E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-61" r="41"/>
          <a:stretch>
            <a:fillRect/>
          </a:stretch>
        </p:blipFill>
        <p:spPr>
          <a:xfrm>
            <a:off x="6485207" y="1519308"/>
            <a:ext cx="2700997" cy="215345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3" y="4093699"/>
            <a:ext cx="2662672" cy="212348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B4341DB-9EFF-493F-9015-14E7F323812D}"/>
              </a:ext>
            </a:extLst>
          </p:cNvPr>
          <p:cNvPicPr>
            <a:picLocks noChangeAspect="1"/>
          </p:cNvPicPr>
          <p:nvPr/>
        </p:nvPicPr>
        <p:blipFill>
          <a:blip cstate="print" r:embed="rId6"/>
          <a:srcRect b="-84" r="59"/>
          <a:stretch>
            <a:fillRect/>
          </a:stretch>
        </p:blipFill>
        <p:spPr>
          <a:xfrm>
            <a:off x="928469" y="4121834"/>
            <a:ext cx="3080830" cy="209608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chemeClr val="accent1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33" name="Прямоугольник 32"/>
          <p:cNvSpPr/>
          <p:nvPr/>
        </p:nvSpPr>
        <p:spPr>
          <a:xfrm>
            <a:off x="604910" y="295423"/>
            <a:ext cx="8918918" cy="8018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i="1" lang="ru-RU" smtClean="0" sz="3200">
                <a:solidFill>
                  <a:schemeClr val="accent2"/>
                </a:solidFill>
                <a:latin charset="0" pitchFamily="34" typeface="Calibri"/>
                <a:cs charset="0" panose="02020603050405020304" pitchFamily="18" typeface="Times New Roman"/>
              </a:rPr>
              <a:t>Разработали  различные дидактические игры</a:t>
            </a:r>
            <a:endParaRPr b="1" dirty="0" i="1" lang="en-US" smtClean="0" sz="3200">
              <a:solidFill>
                <a:schemeClr val="accent2"/>
              </a:solidFill>
              <a:latin charset="0" pitchFamily="34" typeface="Calibri"/>
              <a:cs charset="0" panose="02020603050405020304" pitchFamily="18" typeface="Times New Roman"/>
            </a:endParaRPr>
          </a:p>
          <a:p>
            <a:pPr algn="ctr"/>
            <a:endParaRPr dirty="0" lang="ru-RU"/>
          </a:p>
        </p:txBody>
      </p:sp>
      <p:sp>
        <p:nvSpPr>
          <p:cNvPr id="35" name="TextBox 34"/>
          <p:cNvSpPr txBox="1"/>
          <p:nvPr/>
        </p:nvSpPr>
        <p:spPr>
          <a:xfrm>
            <a:off x="4206240" y="2236763"/>
            <a:ext cx="202574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Дидактическая игра</a:t>
            </a:r>
          </a:p>
          <a:p>
            <a:r>
              <a:rPr b="1" dirty="0" lang="ru-RU" smtClean="0"/>
              <a:t>«Какое время года»</a:t>
            </a:r>
            <a:endParaRPr b="1" dirty="0" lang="ru-RU"/>
          </a:p>
        </p:txBody>
      </p:sp>
      <p:sp>
        <p:nvSpPr>
          <p:cNvPr id="37" name="TextBox 36"/>
          <p:cNvSpPr txBox="1"/>
          <p:nvPr/>
        </p:nvSpPr>
        <p:spPr>
          <a:xfrm>
            <a:off x="9664504" y="2825260"/>
            <a:ext cx="2053883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Дидактическая игра</a:t>
            </a:r>
          </a:p>
          <a:p>
            <a:r>
              <a:rPr b="1" dirty="0" lang="ru-RU" smtClean="0"/>
              <a:t>«Сложи в корзину большие и маленькие листочки»</a:t>
            </a:r>
            <a:endParaRPr b="1" dirty="0" lang="ru-RU"/>
          </a:p>
        </p:txBody>
      </p:sp>
      <p:sp>
        <p:nvSpPr>
          <p:cNvPr id="39" name="TextBox 38"/>
          <p:cNvSpPr txBox="1"/>
          <p:nvPr/>
        </p:nvSpPr>
        <p:spPr>
          <a:xfrm>
            <a:off x="4232031" y="4443046"/>
            <a:ext cx="202574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Дидактическая игра</a:t>
            </a:r>
          </a:p>
          <a:p>
            <a:r>
              <a:rPr b="1" dirty="0" lang="ru-RU" smtClean="0"/>
              <a:t>«Фрукты - овощи»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2535283175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7"/>
      <p:bldP grpId="0" spid="39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537</TotalTime>
  <Words>443</Words>
  <Application>Microsoft Office PowerPoint</Application>
  <PresentationFormat>Широкоэкранный</PresentationFormat>
  <Paragraphs>50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Ion Boardroom</vt:lpstr>
      <vt:lpstr>Познавательное развитие детей с использованием игр и ковролина  В.В Воскобовича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с использованием игр  Воскобовича</dc:title>
  <dc:creator>Воспитатель</dc:creator>
  <cp:lastModifiedBy>Воспитатель</cp:lastModifiedBy>
  <cp:revision>43</cp:revision>
  <dcterms:created xsi:type="dcterms:W3CDTF">2022-04-03T08:02:48Z</dcterms:created>
  <dcterms:modified xsi:type="dcterms:W3CDTF">2022-04-20T04:32:01Z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3744765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