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82" r:id="rId4"/>
    <p:sldId id="28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4" r:id="rId14"/>
    <p:sldId id="273" r:id="rId15"/>
    <p:sldId id="284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AA52-38B3-4EDE-AD7C-F3578CD01B9B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F1EC-0CCD-45EF-8E1B-B79E840FF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F1EC-0CCD-45EF-8E1B-B79E840FF5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0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3092F9-E2A0-4E90-83D4-36F6FC3EE910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068429-4C95-4771-A5B1-F63D37F46B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560840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ВНЕДРЕНИЕ ИННОВАЦИОННОЙ ПРОГРАММЫ «РОДНИК» </a:t>
            </a:r>
            <a:br>
              <a:rPr lang="ru-RU" dirty="0" smtClean="0"/>
            </a:br>
            <a:r>
              <a:rPr lang="ru-RU" dirty="0" smtClean="0"/>
              <a:t>по развитию речи и ознакомлению </a:t>
            </a:r>
            <a:r>
              <a:rPr lang="ru-RU" dirty="0"/>
              <a:t>с художественной </a:t>
            </a:r>
            <a:r>
              <a:rPr lang="ru-RU" dirty="0" smtClean="0"/>
              <a:t>литературой детей </a:t>
            </a:r>
            <a:r>
              <a:rPr lang="ru-RU" dirty="0"/>
              <a:t>подготовительной группы в </a:t>
            </a:r>
            <a:r>
              <a:rPr lang="ru-RU" dirty="0" smtClean="0"/>
              <a:t>ДОО.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05064"/>
            <a:ext cx="4960640" cy="1392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 воспитатель </a:t>
            </a:r>
          </a:p>
          <a:p>
            <a:r>
              <a:rPr lang="ru-RU" dirty="0" smtClean="0"/>
              <a:t>муниципального бюджетного дошкольного образовательного учреждения г. Мурманска № 140</a:t>
            </a:r>
          </a:p>
          <a:p>
            <a:r>
              <a:rPr lang="ru-RU" dirty="0" smtClean="0"/>
              <a:t>Морозова Нина Александровна.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15542"/>
            <a:ext cx="2051720" cy="29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246" y="692696"/>
            <a:ext cx="5321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При </a:t>
            </a:r>
            <a:r>
              <a:rPr lang="ru-RU" dirty="0"/>
              <a:t>обучении детей </a:t>
            </a:r>
            <a:r>
              <a:rPr lang="ru-RU" dirty="0" smtClean="0"/>
              <a:t>построению развернутого </a:t>
            </a:r>
            <a:r>
              <a:rPr lang="ru-RU" dirty="0"/>
              <a:t>высказывания </a:t>
            </a:r>
            <a:r>
              <a:rPr lang="ru-RU" dirty="0" smtClean="0"/>
              <a:t>необходимо формировать </a:t>
            </a:r>
            <a:r>
              <a:rPr lang="ru-RU" dirty="0"/>
              <a:t>у них элементарные </a:t>
            </a:r>
            <a:r>
              <a:rPr lang="ru-RU" dirty="0" smtClean="0"/>
              <a:t>знания о </a:t>
            </a:r>
            <a:r>
              <a:rPr lang="ru-RU" b="1" dirty="0"/>
              <a:t>структуре текста (начало, </a:t>
            </a:r>
            <a:r>
              <a:rPr lang="ru-RU" b="1" dirty="0" smtClean="0"/>
              <a:t>середина, конец</a:t>
            </a:r>
            <a:r>
              <a:rPr lang="ru-RU" dirty="0"/>
              <a:t>) и представления о </a:t>
            </a:r>
            <a:r>
              <a:rPr lang="ru-RU" b="1" dirty="0"/>
              <a:t>способах </a:t>
            </a:r>
            <a:r>
              <a:rPr lang="ru-RU" b="1" dirty="0" smtClean="0"/>
              <a:t>связи </a:t>
            </a:r>
            <a:r>
              <a:rPr lang="ru-RU" dirty="0" smtClean="0"/>
              <a:t>между </a:t>
            </a:r>
            <a:r>
              <a:rPr lang="ru-RU" dirty="0"/>
              <a:t>предложениями и </a:t>
            </a:r>
            <a:r>
              <a:rPr lang="ru-RU" dirty="0" smtClean="0"/>
              <a:t>структурными частями высказывания.</a:t>
            </a:r>
          </a:p>
          <a:p>
            <a:r>
              <a:rPr lang="ru-RU" dirty="0" smtClean="0"/>
              <a:t>	</a:t>
            </a:r>
            <a:r>
              <a:rPr lang="ru-RU" b="1" dirty="0" smtClean="0"/>
              <a:t>Цепная </a:t>
            </a:r>
            <a:r>
              <a:rPr lang="ru-RU" b="1" dirty="0"/>
              <a:t>связь. </a:t>
            </a:r>
            <a:r>
              <a:rPr lang="ru-RU" dirty="0"/>
              <a:t>Основными средствами этой связи являются местоимения («Прибежал зайчик. Он любит морковку»), лексический повтор («Зайчик прыгает. Зайчику холодно»), синонимическая замена («Зайчик скачет. Пушок веселится»). </a:t>
            </a:r>
            <a:r>
              <a:rPr lang="ru-RU" dirty="0" smtClean="0"/>
              <a:t>	</a:t>
            </a:r>
          </a:p>
          <a:p>
            <a:r>
              <a:rPr lang="ru-RU" dirty="0" smtClean="0"/>
              <a:t>	</a:t>
            </a:r>
            <a:r>
              <a:rPr lang="ru-RU" b="1" dirty="0" smtClean="0"/>
              <a:t>Параллельная связь. </a:t>
            </a:r>
            <a:r>
              <a:rPr lang="ru-RU" dirty="0" smtClean="0"/>
              <a:t>Предложения сопоставляются </a:t>
            </a:r>
            <a:r>
              <a:rPr lang="ru-RU" dirty="0"/>
              <a:t>или даже </a:t>
            </a:r>
            <a:r>
              <a:rPr lang="ru-RU" dirty="0" smtClean="0"/>
              <a:t>противопоставляются </a:t>
            </a:r>
            <a:r>
              <a:rPr lang="ru-RU" dirty="0"/>
              <a:t>(«Дул сильный ветер. Заяц спрятался в норе»). </a:t>
            </a:r>
          </a:p>
          <a:p>
            <a:r>
              <a:rPr lang="ru-RU" dirty="0" smtClean="0"/>
              <a:t>	Именно </a:t>
            </a:r>
            <a:r>
              <a:rPr lang="ru-RU" dirty="0"/>
              <a:t>этот показатель (</a:t>
            </a:r>
            <a:r>
              <a:rPr lang="ru-RU" b="1" dirty="0"/>
              <a:t>средства </a:t>
            </a:r>
            <a:r>
              <a:rPr lang="ru-RU" b="1" dirty="0" smtClean="0"/>
              <a:t>связи между </a:t>
            </a:r>
            <a:r>
              <a:rPr lang="ru-RU" b="1" dirty="0"/>
              <a:t>предложениями</a:t>
            </a:r>
            <a:r>
              <a:rPr lang="ru-RU" dirty="0"/>
              <a:t>) выступает </a:t>
            </a:r>
            <a:r>
              <a:rPr lang="ru-RU" dirty="0" smtClean="0"/>
              <a:t>как одно </a:t>
            </a:r>
            <a:r>
              <a:rPr lang="ru-RU" dirty="0"/>
              <a:t>из </a:t>
            </a:r>
            <a:r>
              <a:rPr lang="ru-RU" b="1" dirty="0"/>
              <a:t>важных условий </a:t>
            </a:r>
            <a:r>
              <a:rPr lang="ru-RU" dirty="0" smtClean="0"/>
              <a:t>формирования связности </a:t>
            </a:r>
            <a:r>
              <a:rPr lang="ru-RU" dirty="0"/>
              <a:t>речевого высказывания.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20"/>
            <a:ext cx="32403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8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04" y="260648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Рассказывание </a:t>
            </a:r>
            <a:r>
              <a:rPr lang="ru-RU" b="1" dirty="0"/>
              <a:t>по серии сюжетных картин </a:t>
            </a:r>
            <a:r>
              <a:rPr lang="ru-RU" dirty="0"/>
              <a:t>оказывает огромное влияние на </a:t>
            </a:r>
            <a:r>
              <a:rPr lang="ru-RU" dirty="0" smtClean="0"/>
              <a:t>формирование навыков </a:t>
            </a:r>
            <a:r>
              <a:rPr lang="ru-RU" u="sng" dirty="0"/>
              <a:t>монологической речи</a:t>
            </a:r>
            <a:r>
              <a:rPr lang="ru-RU" dirty="0"/>
              <a:t>. В задачи воспитателя входит также </a:t>
            </a:r>
            <a:r>
              <a:rPr lang="ru-RU" b="1" dirty="0"/>
              <a:t>учить </a:t>
            </a:r>
            <a:r>
              <a:rPr lang="ru-RU" b="1" dirty="0" smtClean="0"/>
              <a:t>придумывать точное </a:t>
            </a:r>
            <a:r>
              <a:rPr lang="ru-RU" b="1" dirty="0"/>
              <a:t>название </a:t>
            </a:r>
            <a:r>
              <a:rPr lang="ru-RU" dirty="0"/>
              <a:t>рассказу, </a:t>
            </a:r>
            <a:r>
              <a:rPr lang="ru-RU" b="1" dirty="0"/>
              <a:t>включать</a:t>
            </a:r>
            <a:r>
              <a:rPr lang="ru-RU" dirty="0"/>
              <a:t> в связное высказывание </a:t>
            </a:r>
            <a:r>
              <a:rPr lang="ru-RU" b="1" dirty="0"/>
              <a:t>различные </a:t>
            </a:r>
            <a:r>
              <a:rPr lang="ru-RU" b="1" dirty="0" smtClean="0"/>
              <a:t>синтаксические конструкции</a:t>
            </a:r>
            <a:r>
              <a:rPr lang="ru-RU" dirty="0"/>
              <a:t>, образные слова и </a:t>
            </a:r>
            <a:r>
              <a:rPr lang="ru-RU" dirty="0" smtClean="0"/>
              <a:t>выражения. </a:t>
            </a:r>
          </a:p>
          <a:p>
            <a:r>
              <a:rPr lang="ru-RU" dirty="0"/>
              <a:t>	</a:t>
            </a:r>
            <a:r>
              <a:rPr lang="ru-RU" b="1" dirty="0" smtClean="0"/>
              <a:t>В </a:t>
            </a:r>
            <a:r>
              <a:rPr lang="ru-RU" b="1" dirty="0"/>
              <a:t>рассказывании по серии сюжетных </a:t>
            </a:r>
            <a:r>
              <a:rPr lang="ru-RU" dirty="0"/>
              <a:t>картин дети составляют текст </a:t>
            </a:r>
            <a:r>
              <a:rPr lang="ru-RU" b="1" dirty="0" smtClean="0"/>
              <a:t>коллективно («</a:t>
            </a:r>
            <a:r>
              <a:rPr lang="ru-RU" b="1" dirty="0"/>
              <a:t>командами»), </a:t>
            </a:r>
            <a:r>
              <a:rPr lang="ru-RU" dirty="0"/>
              <a:t>при этом каждый раз изменяются варианты предъявления </a:t>
            </a:r>
            <a:r>
              <a:rPr lang="ru-RU" dirty="0" smtClean="0"/>
              <a:t>картин. </a:t>
            </a:r>
            <a:r>
              <a:rPr lang="ru-RU" b="1" dirty="0" smtClean="0"/>
              <a:t>Важно: </a:t>
            </a:r>
            <a:r>
              <a:rPr lang="ru-RU" dirty="0" smtClean="0"/>
              <a:t>картинки открываются </a:t>
            </a:r>
            <a:r>
              <a:rPr lang="ru-RU" b="1" dirty="0" smtClean="0"/>
              <a:t>последовательно.</a:t>
            </a:r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</a:t>
            </a:r>
            <a:r>
              <a:rPr lang="ru-RU" b="1" dirty="0" smtClean="0"/>
              <a:t>начала</a:t>
            </a:r>
            <a:r>
              <a:rPr lang="ru-RU" dirty="0" smtClean="0"/>
              <a:t> </a:t>
            </a:r>
            <a:r>
              <a:rPr lang="ru-RU" dirty="0"/>
              <a:t>детям показывается только </a:t>
            </a:r>
            <a:r>
              <a:rPr lang="ru-RU" b="1" dirty="0"/>
              <a:t>одна открытая </a:t>
            </a:r>
            <a:r>
              <a:rPr lang="ru-RU" dirty="0"/>
              <a:t>картинка, остальные закрыты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Когда </a:t>
            </a:r>
            <a:r>
              <a:rPr lang="ru-RU" dirty="0"/>
              <a:t>первая группа детей составила рассказ по такому раскладу, </a:t>
            </a:r>
            <a:r>
              <a:rPr lang="ru-RU" b="1" dirty="0"/>
              <a:t>открывается следующая картинка</a:t>
            </a:r>
            <a:r>
              <a:rPr lang="ru-RU" dirty="0"/>
              <a:t> — снова рассказывает другая группа («команда») детей, и, наконец, открываются все картинки, и дети составляют коллективный рассказ по открытым картинкам.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Распределение </a:t>
            </a:r>
            <a:r>
              <a:rPr lang="ru-RU" dirty="0"/>
              <a:t>детей для рассказывания по первой, второй или последней картинке </a:t>
            </a:r>
            <a:r>
              <a:rPr lang="ru-RU" b="1" dirty="0"/>
              <a:t>позволяет сформировать у них представление о композиции рассказа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Такая деятельность </a:t>
            </a:r>
            <a:r>
              <a:rPr lang="ru-RU" dirty="0"/>
              <a:t>развивает у детей </a:t>
            </a:r>
            <a:r>
              <a:rPr lang="ru-RU" b="1" dirty="0"/>
              <a:t>умение </a:t>
            </a:r>
            <a:r>
              <a:rPr lang="ru-RU" b="1" dirty="0" smtClean="0"/>
              <a:t>договариватьс</a:t>
            </a:r>
            <a:r>
              <a:rPr lang="ru-RU" dirty="0" smtClean="0"/>
              <a:t>я между </a:t>
            </a:r>
            <a:r>
              <a:rPr lang="ru-RU" dirty="0"/>
              <a:t>собой, уступать сверстникам.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13175"/>
            <a:ext cx="1944216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1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7029" y="147248"/>
            <a:ext cx="7583404" cy="833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998" y="20255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«В ЛЕС ЗА ГРИБАМИ»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b="1" cap="none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Д</a:t>
            </a:r>
            <a:r>
              <a:rPr lang="ru-RU" sz="2000" b="1" cap="none" dirty="0" smtClean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ети составляют текст коллективно («командами»)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3" y="1124742"/>
            <a:ext cx="918283" cy="1287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73" y="4031917"/>
            <a:ext cx="932996" cy="1297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33420"/>
            <a:ext cx="917894" cy="134157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464226" y="1768272"/>
            <a:ext cx="457941" cy="246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26" y="3129207"/>
            <a:ext cx="4873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26" y="4555838"/>
            <a:ext cx="4873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58437" y="2645690"/>
            <a:ext cx="864096" cy="127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97" y="1196752"/>
            <a:ext cx="8905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2320"/>
            <a:ext cx="8905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83179"/>
            <a:ext cx="8905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40648"/>
            <a:ext cx="8905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3" y="2544162"/>
            <a:ext cx="920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3" y="4050174"/>
            <a:ext cx="920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5" y="5504785"/>
            <a:ext cx="920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26" y="5943513"/>
            <a:ext cx="4873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8" y="2582436"/>
            <a:ext cx="9334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18" y="4031917"/>
            <a:ext cx="9334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43" y="5461923"/>
            <a:ext cx="9334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8" y="1183179"/>
            <a:ext cx="8905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37" y="5449800"/>
            <a:ext cx="963846" cy="134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60102" y="1323604"/>
            <a:ext cx="3004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Девочка </a:t>
            </a:r>
            <a:r>
              <a:rPr lang="ru-RU" dirty="0"/>
              <a:t>и мальчик идут с корзинками в лес, в одной корзинке лежат два </a:t>
            </a:r>
            <a:r>
              <a:rPr lang="ru-RU" dirty="0" smtClean="0"/>
              <a:t>яблока.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24635" y="2572846"/>
            <a:ext cx="2941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второй</a:t>
            </a:r>
          </a:p>
          <a:p>
            <a:r>
              <a:rPr lang="ru-RU" dirty="0"/>
              <a:t>картинке — мальчик встречает ежа с ежатами, а девочка — белку с </a:t>
            </a:r>
            <a:r>
              <a:rPr lang="ru-RU" dirty="0" smtClean="0"/>
              <a:t>бельчатами.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2279" y="4054788"/>
            <a:ext cx="30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На третьей </a:t>
            </a:r>
            <a:r>
              <a:rPr lang="ru-RU" dirty="0"/>
              <a:t>—</a:t>
            </a:r>
          </a:p>
          <a:p>
            <a:r>
              <a:rPr lang="ru-RU" dirty="0"/>
              <a:t>ежи и </a:t>
            </a:r>
            <a:r>
              <a:rPr lang="ru-RU" dirty="0" smtClean="0"/>
              <a:t>белка </a:t>
            </a:r>
            <a:r>
              <a:rPr lang="ru-RU" dirty="0"/>
              <a:t>с бельчатами помогают девочке и мальчику собрать </a:t>
            </a:r>
            <a:r>
              <a:rPr lang="ru-RU" dirty="0" smtClean="0"/>
              <a:t>грибы.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704" y="5360424"/>
            <a:ext cx="2948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четвертой — дети</a:t>
            </a:r>
          </a:p>
          <a:p>
            <a:r>
              <a:rPr lang="ru-RU" dirty="0"/>
              <a:t>угощают ежей и белок яблоками, а зверята провожают девочку и мальчика.</a:t>
            </a:r>
          </a:p>
        </p:txBody>
      </p:sp>
    </p:spTree>
    <p:extLst>
      <p:ext uri="{BB962C8B-B14F-4D97-AF65-F5344CB8AC3E}">
        <p14:creationId xmlns:p14="http://schemas.microsoft.com/office/powerpoint/2010/main" val="4263487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3448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454" y="260648"/>
            <a:ext cx="8737032" cy="125382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ВОСПИТАНИЕ У СТАРШИХ ДОШКОЛЬНИКОВ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ИНТЕРЕСА И ЛЮБВИ К ЧТЕНИЮ ХУДОЖЕСТВЕННОЙ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ЛИТЕРАТУРЫ</a:t>
            </a:r>
            <a:br>
              <a:rPr lang="ru-RU" sz="22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72979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Основная задача </a:t>
            </a:r>
            <a:r>
              <a:rPr lang="ru-RU" dirty="0"/>
              <a:t>воспитателя — привить детям </a:t>
            </a:r>
            <a:r>
              <a:rPr lang="ru-RU" b="1" u="sng" dirty="0"/>
              <a:t>любовь к художественному слову</a:t>
            </a:r>
            <a:r>
              <a:rPr lang="ru-RU" dirty="0"/>
              <a:t>, уважение к книге, чтобы в результате целенаправленного воздействия осуществлялось формирование эстетического восприятия, а на этой основе — развитие образной речи и детского словесного творчества.</a:t>
            </a:r>
          </a:p>
          <a:p>
            <a:r>
              <a:rPr lang="ru-RU" dirty="0"/>
              <a:t>	</a:t>
            </a:r>
            <a:r>
              <a:rPr lang="ru-RU" b="1" dirty="0"/>
              <a:t>После чтения </a:t>
            </a:r>
            <a:r>
              <a:rPr lang="ru-RU" dirty="0"/>
              <a:t>литературного произведения проводится </a:t>
            </a:r>
            <a:r>
              <a:rPr lang="ru-RU" b="1" dirty="0"/>
              <a:t>беседа</a:t>
            </a:r>
            <a:r>
              <a:rPr lang="ru-RU" dirty="0"/>
              <a:t> и выполняются разнообразные </a:t>
            </a:r>
            <a:r>
              <a:rPr lang="ru-RU" b="1" dirty="0"/>
              <a:t>творческие задания. </a:t>
            </a:r>
            <a:r>
              <a:rPr lang="ru-RU" u="sng" dirty="0"/>
              <a:t>Цель беседы </a:t>
            </a:r>
            <a:r>
              <a:rPr lang="ru-RU" dirty="0"/>
              <a:t>— уточнить понимание содержания произведения, его идеи, осознание средств</a:t>
            </a:r>
          </a:p>
          <a:p>
            <a:r>
              <a:rPr lang="ru-RU" dirty="0"/>
              <a:t>художественной выразительности. </a:t>
            </a:r>
            <a:r>
              <a:rPr lang="ru-RU" b="1" dirty="0"/>
              <a:t>Особую роль </a:t>
            </a:r>
            <a:r>
              <a:rPr lang="ru-RU" dirty="0"/>
              <a:t>во время беседы с детьми играет </a:t>
            </a:r>
            <a:r>
              <a:rPr lang="ru-RU" b="1" u="sng" dirty="0"/>
              <a:t>выполнение творческих заданий</a:t>
            </a:r>
            <a:r>
              <a:rPr lang="ru-RU" dirty="0"/>
              <a:t>, которые проводятся</a:t>
            </a:r>
          </a:p>
          <a:p>
            <a:r>
              <a:rPr lang="ru-RU" dirty="0"/>
              <a:t>почти на каждом занятии.</a:t>
            </a:r>
          </a:p>
          <a:p>
            <a:r>
              <a:rPr lang="ru-RU" dirty="0"/>
              <a:t>	От уровня развития чуткости к смысловым оттенкам слова зависит и</a:t>
            </a:r>
          </a:p>
          <a:p>
            <a:r>
              <a:rPr lang="ru-RU" dirty="0"/>
              <a:t>уровень восприятия литературных произведений, так как </a:t>
            </a:r>
            <a:r>
              <a:rPr lang="ru-RU" b="1" dirty="0"/>
              <a:t>у детей повышается смысловая точность речи, совершенствуется ее грамматический строй</a:t>
            </a:r>
            <a:r>
              <a:rPr lang="ru-RU" dirty="0"/>
              <a:t>, а это позволяет в дальнейшем пользоваться усвоенными навыками в любом самостоятельном высказывании (пересказе литературного произведения или оценке художественного текста).</a:t>
            </a:r>
          </a:p>
        </p:txBody>
      </p:sp>
    </p:spTree>
    <p:extLst>
      <p:ext uri="{BB962C8B-B14F-4D97-AF65-F5344CB8AC3E}">
        <p14:creationId xmlns:p14="http://schemas.microsoft.com/office/powerpoint/2010/main" val="2679079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43677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чем </a:t>
            </a:r>
            <a:r>
              <a:rPr lang="ru-RU" dirty="0" smtClean="0"/>
              <a:t>значимость программы «Родник»?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5874" y="1261638"/>
            <a:ext cx="8686800" cy="45259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ДЛЯ ДЕТЕЙ:</a:t>
            </a:r>
            <a:endParaRPr lang="ru-RU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	Яркие </a:t>
            </a:r>
            <a:r>
              <a:rPr lang="ru-RU" sz="1800" dirty="0">
                <a:solidFill>
                  <a:schemeClr val="tx1"/>
                </a:solidFill>
              </a:rPr>
              <a:t>красочные </a:t>
            </a:r>
            <a:r>
              <a:rPr lang="ru-RU" sz="1800" b="1" dirty="0">
                <a:solidFill>
                  <a:schemeClr val="tx1"/>
                </a:solidFill>
              </a:rPr>
              <a:t>рабочие тетради «Играем со словом» </a:t>
            </a:r>
            <a:r>
              <a:rPr lang="ru-RU" sz="1800" dirty="0">
                <a:solidFill>
                  <a:schemeClr val="tx1"/>
                </a:solidFill>
              </a:rPr>
              <a:t>(3 части) с интересными творческими заданиями. </a:t>
            </a:r>
            <a:r>
              <a:rPr lang="ru-RU" sz="1800" dirty="0" smtClean="0">
                <a:solidFill>
                  <a:schemeClr val="tx1"/>
                </a:solidFill>
              </a:rPr>
              <a:t>Задания</a:t>
            </a:r>
            <a:r>
              <a:rPr lang="ru-RU" sz="1800" dirty="0">
                <a:solidFill>
                  <a:schemeClr val="tx1"/>
                </a:solidFill>
              </a:rPr>
              <a:t>, содержащиеся в нем, </a:t>
            </a:r>
            <a:r>
              <a:rPr lang="ru-RU" sz="1800" dirty="0" smtClean="0">
                <a:solidFill>
                  <a:schemeClr val="tx1"/>
                </a:solidFill>
              </a:rPr>
              <a:t>позволяют </a:t>
            </a:r>
            <a:r>
              <a:rPr lang="ru-RU" sz="1800" dirty="0">
                <a:solidFill>
                  <a:schemeClr val="tx1"/>
                </a:solidFill>
              </a:rPr>
              <a:t>развить лексическую сторону речи дошкольника: </a:t>
            </a:r>
            <a:r>
              <a:rPr lang="ru-RU" sz="1800" dirty="0" smtClean="0">
                <a:solidFill>
                  <a:schemeClr val="tx1"/>
                </a:solidFill>
              </a:rPr>
              <a:t>закрепляют </a:t>
            </a:r>
            <a:r>
              <a:rPr lang="ru-RU" sz="1800" dirty="0">
                <a:solidFill>
                  <a:schemeClr val="tx1"/>
                </a:solidFill>
              </a:rPr>
              <a:t>представление о </a:t>
            </a:r>
            <a:r>
              <a:rPr lang="ru-RU" sz="1800" b="1" dirty="0">
                <a:solidFill>
                  <a:schemeClr val="tx1"/>
                </a:solidFill>
              </a:rPr>
              <a:t>многозначных словах, синонимах </a:t>
            </a:r>
            <a:r>
              <a:rPr lang="ru-RU" sz="1800" dirty="0">
                <a:solidFill>
                  <a:schemeClr val="tx1"/>
                </a:solidFill>
              </a:rPr>
              <a:t>(словах, близких по смыслу) и </a:t>
            </a:r>
            <a:r>
              <a:rPr lang="ru-RU" sz="1800" b="1" dirty="0">
                <a:solidFill>
                  <a:schemeClr val="tx1"/>
                </a:solidFill>
              </a:rPr>
              <a:t>антонимах </a:t>
            </a:r>
            <a:r>
              <a:rPr lang="ru-RU" sz="1800" dirty="0">
                <a:solidFill>
                  <a:schemeClr val="tx1"/>
                </a:solidFill>
              </a:rPr>
              <a:t>(словах, противоположных по смыслу); тренируют в </a:t>
            </a:r>
            <a:r>
              <a:rPr lang="ru-RU" sz="1800" b="1" dirty="0">
                <a:solidFill>
                  <a:schemeClr val="tx1"/>
                </a:solidFill>
              </a:rPr>
              <a:t>составлении предложений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b="1" dirty="0">
                <a:solidFill>
                  <a:schemeClr val="tx1"/>
                </a:solidFill>
              </a:rPr>
              <a:t>связных рассказов.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	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14" y="5085184"/>
            <a:ext cx="1896108" cy="134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71427"/>
            <a:ext cx="2257994" cy="3193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70683"/>
            <a:ext cx="2258519" cy="3194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36" y="3370683"/>
            <a:ext cx="2258520" cy="31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2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686800" cy="4525962"/>
          </a:xfrm>
        </p:spPr>
        <p:txBody>
          <a:bodyPr/>
          <a:lstStyle/>
          <a:p>
            <a:pPr marL="457200" lvl="1" indent="0">
              <a:buClr>
                <a:srgbClr val="F0A22E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	Упражнения </a:t>
            </a:r>
            <a:r>
              <a:rPr lang="ru-RU" sz="1800" dirty="0">
                <a:solidFill>
                  <a:prstClr val="black"/>
                </a:solidFill>
              </a:rPr>
              <a:t>тетради способствуют развитию чувства языка, пробуждают интерес к слову, </a:t>
            </a:r>
            <a:r>
              <a:rPr lang="ru-RU" sz="1800" b="1" dirty="0">
                <a:solidFill>
                  <a:prstClr val="black"/>
                </a:solidFill>
              </a:rPr>
              <a:t>желание рассказывать, слушать, читать</a:t>
            </a:r>
            <a:r>
              <a:rPr lang="ru-RU" sz="1800" dirty="0">
                <a:solidFill>
                  <a:prstClr val="black"/>
                </a:solidFill>
              </a:rPr>
              <a:t>, что является необходимым условием умственного развития ребенка и развития культуры речи в целом. Каждое </a:t>
            </a:r>
            <a:r>
              <a:rPr lang="ru-RU" sz="1800" b="1" dirty="0">
                <a:solidFill>
                  <a:prstClr val="black"/>
                </a:solidFill>
              </a:rPr>
              <a:t>многозначное слово обыгрывается в загадках и в картинках</a:t>
            </a:r>
            <a:r>
              <a:rPr lang="ru-RU" sz="1800" dirty="0">
                <a:solidFill>
                  <a:prstClr val="black"/>
                </a:solidFill>
              </a:rPr>
              <a:t>. В пособии представлены нижеследующие виды </a:t>
            </a:r>
            <a:r>
              <a:rPr lang="ru-RU" sz="1800" b="1" dirty="0">
                <a:solidFill>
                  <a:prstClr val="black"/>
                </a:solidFill>
              </a:rPr>
              <a:t>заданий</a:t>
            </a:r>
            <a:r>
              <a:rPr lang="ru-RU" sz="1800" dirty="0">
                <a:solidFill>
                  <a:prstClr val="black"/>
                </a:solidFill>
              </a:rPr>
              <a:t> (на них указывают </a:t>
            </a:r>
            <a:r>
              <a:rPr lang="ru-RU" sz="1800" b="1" dirty="0">
                <a:solidFill>
                  <a:prstClr val="black"/>
                </a:solidFill>
              </a:rPr>
              <a:t>соответствующие условные обозначения</a:t>
            </a:r>
            <a:r>
              <a:rPr lang="ru-RU" sz="1800" dirty="0">
                <a:solidFill>
                  <a:srgbClr val="4E3B30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2016224" cy="285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730022"/>
            <a:ext cx="2016224" cy="2851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9" y="2730022"/>
            <a:ext cx="2016223" cy="2851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30023"/>
            <a:ext cx="1995762" cy="28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59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876" y="57225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1712" y="33782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4E3B30"/>
                </a:solidFill>
              </a:rPr>
              <a:t>В чем значимость программы «Родник»?</a:t>
            </a:r>
            <a:r>
              <a:rPr lang="ru-RU" sz="3200" dirty="0">
                <a:solidFill>
                  <a:srgbClr val="4E3B30"/>
                </a:solidFill>
              </a:rPr>
              <a:t/>
            </a:r>
            <a:br>
              <a:rPr lang="ru-RU" sz="3200" dirty="0">
                <a:solidFill>
                  <a:srgbClr val="4E3B3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207292"/>
            <a:ext cx="86868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</a:rPr>
              <a:t>ДЛЯ ПЕДАГОГОВ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</a:rPr>
              <a:t>	В программе представлены теоретические основы программы развития речи и ознакомления с художественной литературой детей подготовительной к школе группы</a:t>
            </a:r>
            <a:r>
              <a:rPr lang="ru-RU" sz="1800" b="1" dirty="0">
                <a:solidFill>
                  <a:prstClr val="black"/>
                </a:solidFill>
              </a:rPr>
              <a:t>, новые подходы </a:t>
            </a:r>
            <a:r>
              <a:rPr lang="ru-RU" sz="1800" dirty="0">
                <a:solidFill>
                  <a:prstClr val="black"/>
                </a:solidFill>
              </a:rPr>
              <a:t>к программе </a:t>
            </a:r>
            <a:r>
              <a:rPr lang="ru-RU" sz="1800" b="1" dirty="0">
                <a:solidFill>
                  <a:prstClr val="black"/>
                </a:solidFill>
              </a:rPr>
              <a:t>речевого воспитания </a:t>
            </a:r>
            <a:r>
              <a:rPr lang="ru-RU" sz="1800" dirty="0">
                <a:solidFill>
                  <a:prstClr val="black"/>
                </a:solidFill>
              </a:rPr>
              <a:t>старших дошкольников, а также раскрыта цель речевого воспитания в разных видах деятельности. представлена </a:t>
            </a:r>
            <a:r>
              <a:rPr lang="ru-RU" sz="1800" b="1" dirty="0">
                <a:solidFill>
                  <a:prstClr val="black"/>
                </a:solidFill>
              </a:rPr>
              <a:t>взаимосвязь с ценностными ориентирами</a:t>
            </a:r>
            <a:r>
              <a:rPr lang="ru-RU" sz="1800" dirty="0">
                <a:solidFill>
                  <a:prstClr val="black"/>
                </a:solidFill>
              </a:rPr>
              <a:t> и разными видами деятельности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</a:rPr>
              <a:t>	В программе представлена </a:t>
            </a:r>
            <a:r>
              <a:rPr lang="ru-RU" sz="1800" b="1" dirty="0">
                <a:solidFill>
                  <a:prstClr val="black"/>
                </a:solidFill>
              </a:rPr>
              <a:t>педагогическая диагностика речевого </a:t>
            </a:r>
            <a:r>
              <a:rPr lang="ru-RU" sz="1800" b="1" dirty="0" smtClean="0">
                <a:solidFill>
                  <a:prstClr val="black"/>
                </a:solidFill>
              </a:rPr>
              <a:t>развития, 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которая содержит материалы по практической диагностике, направленной на выявление речевых умений и навыков старших дошкольников: овладения ребенком словарным запасом, грамматическим строем, звуковой стороной речи и использования всех речевых умений при построении связных высказываний разных типов. Представлены также </a:t>
            </a:r>
            <a:r>
              <a:rPr lang="ru-RU" sz="1800" b="1" dirty="0">
                <a:solidFill>
                  <a:prstClr val="black"/>
                </a:solidFill>
              </a:rPr>
              <a:t>методики,</a:t>
            </a:r>
            <a:r>
              <a:rPr lang="ru-RU" sz="1800" dirty="0">
                <a:solidFill>
                  <a:prstClr val="black"/>
                </a:solidFill>
              </a:rPr>
              <a:t> направленные на выявление </a:t>
            </a:r>
            <a:r>
              <a:rPr lang="ru-RU" sz="1800" b="1" dirty="0">
                <a:solidFill>
                  <a:prstClr val="black"/>
                </a:solidFill>
              </a:rPr>
              <a:t>коммуникативных умений </a:t>
            </a:r>
            <a:r>
              <a:rPr lang="ru-RU" sz="1800" dirty="0">
                <a:solidFill>
                  <a:prstClr val="black"/>
                </a:solidFill>
              </a:rPr>
              <a:t>детей.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92233"/>
            <a:ext cx="1512168" cy="213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07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413" y="33265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В рамках апробации программы «Родник» повышением квалификации </a:t>
            </a:r>
            <a:r>
              <a:rPr lang="ru-RU" dirty="0" smtClean="0"/>
              <a:t>стало </a:t>
            </a:r>
            <a:r>
              <a:rPr lang="ru-RU" dirty="0"/>
              <a:t>участие в </a:t>
            </a:r>
            <a:r>
              <a:rPr lang="ru-RU" b="1" dirty="0"/>
              <a:t>марафоне  автора и ведущей Ушаковой О.С. «Развитие речи детей 3-7 лет», </a:t>
            </a:r>
            <a:r>
              <a:rPr lang="ru-RU" dirty="0"/>
              <a:t>на котором обсуждались теоретические основы программы развития речи, развитие звуковой стороны речи, развитие словаря, формирование грамматического строя речи, развитие связной речи и ее взаимосвязь с другими сторонами речи. </a:t>
            </a:r>
            <a:r>
              <a:rPr lang="ru-RU" dirty="0" err="1" smtClean="0"/>
              <a:t>Вебинары</a:t>
            </a:r>
            <a:r>
              <a:rPr lang="ru-RU" dirty="0" smtClean="0"/>
              <a:t> также </a:t>
            </a:r>
            <a:r>
              <a:rPr lang="ru-RU" dirty="0"/>
              <a:t>предназначены </a:t>
            </a:r>
            <a:r>
              <a:rPr lang="ru-RU" dirty="0" smtClean="0"/>
              <a:t>родителям</a:t>
            </a:r>
            <a:r>
              <a:rPr lang="ru-RU" dirty="0"/>
              <a:t>, которых интересуют вопросы развития речи </a:t>
            </a:r>
            <a:r>
              <a:rPr lang="ru-RU" dirty="0" smtClean="0"/>
              <a:t>детей.</a:t>
            </a:r>
          </a:p>
          <a:p>
            <a:r>
              <a:rPr lang="ru-RU" dirty="0"/>
              <a:t>	</a:t>
            </a:r>
            <a:r>
              <a:rPr lang="ru-RU" b="1" dirty="0" smtClean="0"/>
              <a:t>Бонусным материалом марафона </a:t>
            </a:r>
            <a:r>
              <a:rPr lang="ru-RU" dirty="0" smtClean="0"/>
              <a:t>стали авторские </a:t>
            </a:r>
            <a:r>
              <a:rPr lang="ru-RU" b="1" dirty="0" smtClean="0"/>
              <a:t>игры </a:t>
            </a:r>
            <a:r>
              <a:rPr lang="ru-RU" b="1" dirty="0"/>
              <a:t>и упражнения </a:t>
            </a:r>
            <a:r>
              <a:rPr lang="ru-RU" dirty="0"/>
              <a:t>по развитию связной речи для возрастов 3-4, 5 и 6-7 </a:t>
            </a:r>
            <a:r>
              <a:rPr lang="ru-RU" dirty="0" smtClean="0"/>
              <a:t>лет и </a:t>
            </a:r>
            <a:r>
              <a:rPr lang="ru-RU" b="1" dirty="0" smtClean="0"/>
              <a:t>методику </a:t>
            </a:r>
            <a:r>
              <a:rPr lang="ru-RU" b="1" dirty="0"/>
              <a:t>диагностики </a:t>
            </a:r>
            <a:r>
              <a:rPr lang="ru-RU" dirty="0"/>
              <a:t>развития связной речи.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71977"/>
            <a:ext cx="2416200" cy="3097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6" y="3471977"/>
            <a:ext cx="2423074" cy="31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6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6896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На основе созданного </a:t>
            </a:r>
            <a:r>
              <a:rPr lang="ru-RU" dirty="0"/>
              <a:t>ранее Ушаковой О.С. </a:t>
            </a:r>
            <a:r>
              <a:rPr lang="ru-RU" dirty="0" smtClean="0"/>
              <a:t>комплекта </a:t>
            </a:r>
            <a:r>
              <a:rPr lang="ru-RU" dirty="0"/>
              <a:t>программ и методических пособий по развитию речи в Институте дошкольного </a:t>
            </a:r>
            <a:r>
              <a:rPr lang="ru-RU" dirty="0" smtClean="0"/>
              <a:t>воспитания, разработаны новые </a:t>
            </a:r>
            <a:r>
              <a:rPr lang="ru-RU" dirty="0"/>
              <a:t>подходы речевого и коммуникативного развития в программе «Родник</a:t>
            </a:r>
            <a:r>
              <a:rPr lang="ru-RU" dirty="0" smtClean="0"/>
              <a:t>».</a:t>
            </a:r>
          </a:p>
          <a:p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b="1" dirty="0"/>
              <a:t>В рамках инновационной площадки</a:t>
            </a:r>
            <a:r>
              <a:rPr lang="ru-RU" dirty="0"/>
              <a:t>, организованной Институтом изучения детства, семьи и воспитания Российской академии образования, на базе МБДОУ г. Мурманска № 140 </a:t>
            </a:r>
            <a:r>
              <a:rPr lang="ru-RU" b="1" dirty="0"/>
              <a:t>апробирована программа «Родник»</a:t>
            </a:r>
            <a:r>
              <a:rPr lang="ru-RU" dirty="0"/>
              <a:t> автора Ушаковой Оксаны Семеновны в подготовительной группе с октября 2021 года.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6824"/>
            <a:ext cx="1175322" cy="1662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8079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406824"/>
            <a:ext cx="1194868" cy="16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42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053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Цель программы. </a:t>
            </a:r>
            <a:r>
              <a:rPr lang="ru-RU" dirty="0" smtClean="0"/>
              <a:t>Разработка нового направления работы по развитию речи и ознакомлению с художественной литературой детей седьмого года жизни посредством интеграции разных сторон воспитания в тесной взаимосвязи с овладением родным (русским) языком на основе ценностных ориентиров, выдвинутых обществом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	Актуальность </a:t>
            </a:r>
            <a:r>
              <a:rPr lang="ru-RU" b="1" dirty="0"/>
              <a:t>программы. </a:t>
            </a:r>
            <a:r>
              <a:rPr lang="ru-RU" dirty="0" smtClean="0"/>
              <a:t>Эффективность </a:t>
            </a:r>
            <a:r>
              <a:rPr lang="ru-RU" dirty="0"/>
              <a:t>методики развития речи дошкольников, разработанной на основе настоящей программы, видится в том, что выпускники детских садов, прошедшие обучение по данной методике, успешнее смогут усваивать программу школьного обучения по русскому языку как в отношении лингвистических знаний, осознания явлений языка, так и в области развития речи — устной и письменной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78" y="4211151"/>
            <a:ext cx="1440171" cy="20366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29165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b="1" dirty="0"/>
              <a:t>Ценностные </a:t>
            </a:r>
            <a:r>
              <a:rPr lang="ru-RU" b="1" dirty="0" smtClean="0"/>
              <a:t>ориентиры:</a:t>
            </a:r>
          </a:p>
          <a:p>
            <a:r>
              <a:rPr lang="ru-RU" b="1" dirty="0" smtClean="0"/>
              <a:t>РОДНИК=</a:t>
            </a:r>
            <a:r>
              <a:rPr lang="ru-RU" b="1" dirty="0" err="1" smtClean="0"/>
              <a:t>Р</a:t>
            </a:r>
            <a:r>
              <a:rPr lang="ru-RU" dirty="0" err="1" smtClean="0"/>
              <a:t>одина,</a:t>
            </a:r>
            <a:r>
              <a:rPr lang="ru-RU" b="1" dirty="0" err="1" smtClean="0"/>
              <a:t>О</a:t>
            </a:r>
            <a:r>
              <a:rPr lang="ru-RU" dirty="0" err="1" smtClean="0"/>
              <a:t>течество,</a:t>
            </a:r>
            <a:r>
              <a:rPr lang="ru-RU" b="1" dirty="0" err="1" smtClean="0"/>
              <a:t>Д</a:t>
            </a:r>
            <a:r>
              <a:rPr lang="ru-RU" dirty="0" err="1" smtClean="0"/>
              <a:t>ети,</a:t>
            </a:r>
            <a:r>
              <a:rPr lang="ru-RU" b="1" dirty="0" err="1" smtClean="0"/>
              <a:t>Н</a:t>
            </a:r>
            <a:r>
              <a:rPr lang="ru-RU" dirty="0" err="1" smtClean="0"/>
              <a:t>аука,</a:t>
            </a:r>
            <a:r>
              <a:rPr lang="ru-RU" b="1" dirty="0" err="1" smtClean="0"/>
              <a:t>И</a:t>
            </a:r>
            <a:r>
              <a:rPr lang="ru-RU" dirty="0" err="1" smtClean="0"/>
              <a:t>гра,</a:t>
            </a:r>
            <a:r>
              <a:rPr lang="ru-RU" b="1" dirty="0" err="1" smtClean="0"/>
              <a:t>К</a:t>
            </a:r>
            <a:r>
              <a:rPr lang="ru-RU" dirty="0" err="1" smtClean="0"/>
              <a:t>ультура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	А также: символы </a:t>
            </a:r>
            <a:r>
              <a:rPr lang="ru-RU" dirty="0"/>
              <a:t>России, с</a:t>
            </a:r>
            <a:r>
              <a:rPr lang="ru-RU" dirty="0" smtClean="0"/>
              <a:t>емья</a:t>
            </a:r>
            <a:r>
              <a:rPr lang="ru-RU" dirty="0"/>
              <a:t>, </a:t>
            </a:r>
            <a:r>
              <a:rPr lang="ru-RU" dirty="0" smtClean="0"/>
              <a:t>природа</a:t>
            </a:r>
            <a:r>
              <a:rPr lang="ru-RU" dirty="0"/>
              <a:t>,</a:t>
            </a:r>
          </a:p>
          <a:p>
            <a:r>
              <a:rPr lang="ru-RU" dirty="0" smtClean="0"/>
              <a:t>труд</a:t>
            </a:r>
            <a:r>
              <a:rPr lang="ru-RU" dirty="0"/>
              <a:t>, </a:t>
            </a:r>
            <a:r>
              <a:rPr lang="ru-RU" dirty="0" smtClean="0"/>
              <a:t>дружба, коммуникация, искусство</a:t>
            </a:r>
            <a:r>
              <a:rPr lang="ru-RU" dirty="0"/>
              <a:t>, </a:t>
            </a:r>
            <a:r>
              <a:rPr lang="ru-RU" dirty="0" smtClean="0"/>
              <a:t>спорт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98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97749"/>
            <a:ext cx="81977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820" y="482543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СЕРИИ «РОДНИК</a:t>
            </a:r>
            <a:r>
              <a:rPr lang="ru-RU" dirty="0">
                <a:solidFill>
                  <a:schemeClr val="bg1"/>
                </a:solidFill>
              </a:rPr>
              <a:t>» представлены: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2432" y="1506072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b="1" dirty="0"/>
              <a:t>.Программа</a:t>
            </a:r>
            <a:r>
              <a:rPr lang="ru-RU" dirty="0"/>
              <a:t> развития речи и программа воспитания у старших дошкольников интереса и любви к чтению художественной литературы (1-я книга). </a:t>
            </a:r>
          </a:p>
          <a:p>
            <a:r>
              <a:rPr lang="ru-RU" dirty="0"/>
              <a:t>2. </a:t>
            </a:r>
            <a:r>
              <a:rPr lang="ru-RU" b="1" dirty="0"/>
              <a:t>Методические рекомендации</a:t>
            </a:r>
            <a:r>
              <a:rPr lang="ru-RU" dirty="0"/>
              <a:t>, конспекты занятий по речевому воспитанию детей подготовительной к школе группы, диагностические методики, сценарии праздников русского языка (2-я книга). </a:t>
            </a:r>
          </a:p>
          <a:p>
            <a:r>
              <a:rPr lang="ru-RU" dirty="0"/>
              <a:t>3. </a:t>
            </a:r>
            <a:r>
              <a:rPr lang="ru-RU" b="1" dirty="0"/>
              <a:t>Методические пособия </a:t>
            </a:r>
            <a:r>
              <a:rPr lang="ru-RU" dirty="0"/>
              <a:t>к занятиям по развитию речи (предметные и сюжетные картинки, иллюстрации).</a:t>
            </a:r>
          </a:p>
          <a:p>
            <a:r>
              <a:rPr lang="ru-RU" dirty="0"/>
              <a:t> 4. </a:t>
            </a:r>
            <a:r>
              <a:rPr lang="ru-RU" b="1" dirty="0"/>
              <a:t>Три рабочие тетради </a:t>
            </a:r>
            <a:r>
              <a:rPr lang="ru-RU" dirty="0"/>
              <a:t>по развитию речи старших дошкольников для воспитателей и родителей — по темам занятий.</a:t>
            </a:r>
          </a:p>
          <a:p>
            <a:r>
              <a:rPr lang="ru-RU" dirty="0"/>
              <a:t>5. </a:t>
            </a:r>
            <a:r>
              <a:rPr lang="ru-RU" b="1" dirty="0"/>
              <a:t>Методика  воспитания интереса и любви к чтению(3-я </a:t>
            </a:r>
            <a:r>
              <a:rPr lang="ru-RU" dirty="0"/>
              <a:t>книга).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6787"/>
            <a:ext cx="1190892" cy="1684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6390"/>
            <a:ext cx="1421523" cy="2007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76" y="4586392"/>
            <a:ext cx="1525100" cy="2010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98376"/>
            <a:ext cx="1544689" cy="20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893" y="260648"/>
            <a:ext cx="64807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7327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ОСНОВНЫЕ ЗАДАЧИ РАЗВИТИЯ </a:t>
            </a:r>
            <a:r>
              <a:rPr lang="ru-RU" dirty="0" smtClean="0">
                <a:solidFill>
                  <a:schemeClr val="bg1"/>
                </a:solidFill>
              </a:rPr>
              <a:t>РЕЧИ: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912546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Воспитание звуковой культуры речи дошкольников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912546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Развитие словаря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912546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Формирование грамматического строя речи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2912546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Развитие связной речи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475656" y="1700808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184482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48164" y="184482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96336" y="184482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10" y="4218432"/>
            <a:ext cx="1407870" cy="18117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02091"/>
            <a:ext cx="1445663" cy="20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1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68" y="1086977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ru-RU" dirty="0"/>
              <a:t>	</a:t>
            </a:r>
            <a:r>
              <a:rPr lang="ru-RU" b="1" u="sng" dirty="0" smtClean="0"/>
              <a:t>В ЧЕМ НОВИЗНА?</a:t>
            </a:r>
            <a:endParaRPr lang="ru-RU" u="sng" dirty="0" smtClean="0"/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Особое </a:t>
            </a:r>
            <a:r>
              <a:rPr lang="ru-RU" dirty="0"/>
              <a:t>внимание уделяется </a:t>
            </a:r>
            <a:r>
              <a:rPr lang="ru-RU" b="1" u="sng" dirty="0"/>
              <a:t>дифференциации определенных групп звуков </a:t>
            </a:r>
            <a:r>
              <a:rPr lang="ru-RU" dirty="0"/>
              <a:t>(свистящих и шипящих, звонких и глухих, твердых и мягких).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Особая </a:t>
            </a:r>
            <a:r>
              <a:rPr lang="ru-RU" dirty="0"/>
              <a:t>роль отводится </a:t>
            </a:r>
            <a:r>
              <a:rPr lang="ru-RU" b="1" u="sng" dirty="0"/>
              <a:t>развитию интонационной стороны речи, </a:t>
            </a:r>
            <a:r>
              <a:rPr lang="ru-RU" dirty="0" smtClean="0"/>
              <a:t>(мелодика</a:t>
            </a:r>
            <a:r>
              <a:rPr lang="ru-RU" dirty="0"/>
              <a:t>, ритм, тембр, сила голоса, темп </a:t>
            </a:r>
            <a:r>
              <a:rPr lang="ru-RU" dirty="0" smtClean="0"/>
              <a:t>речи):</a:t>
            </a:r>
            <a:r>
              <a:rPr lang="ru-RU" i="1" dirty="0" smtClean="0"/>
              <a:t>«</a:t>
            </a:r>
            <a:r>
              <a:rPr lang="ru-RU" i="1" dirty="0"/>
              <a:t>Где ты, заинька, гулял?» (под кусточком ночевал), «Ты, лисичка, с кем играла?» (я избушку подметала). </a:t>
            </a:r>
            <a:r>
              <a:rPr lang="ru-RU" dirty="0" smtClean="0"/>
              <a:t>Дети </a:t>
            </a:r>
            <a:r>
              <a:rPr lang="ru-RU" dirty="0"/>
              <a:t>произносят заданную фразу с вопросительной или восклицательной интонацией (ласково, сердито, жалобно, радостно, грустно). В работе над дикцией, развитием голосового аппарата, совершенствованием артикуляции широко используются </a:t>
            </a:r>
            <a:r>
              <a:rPr lang="ru-RU" b="1" u="sng" dirty="0"/>
              <a:t>скороговорки, </a:t>
            </a:r>
            <a:r>
              <a:rPr lang="ru-RU" b="1" u="sng" dirty="0" err="1"/>
              <a:t>чистоговорки</a:t>
            </a:r>
            <a:r>
              <a:rPr lang="ru-RU" b="1" u="sng" dirty="0"/>
              <a:t>, </a:t>
            </a:r>
            <a:r>
              <a:rPr lang="ru-RU" b="1" u="sng" dirty="0" err="1"/>
              <a:t>потешки</a:t>
            </a:r>
            <a:r>
              <a:rPr lang="ru-RU" b="1" u="sng" dirty="0"/>
              <a:t>. </a:t>
            </a:r>
          </a:p>
          <a:p>
            <a:r>
              <a:rPr lang="ru-RU" dirty="0" smtClean="0"/>
              <a:t>	Овладевая </a:t>
            </a:r>
            <a:r>
              <a:rPr lang="ru-RU" dirty="0"/>
              <a:t>звуковыми средствами языка, </a:t>
            </a:r>
            <a:r>
              <a:rPr lang="ru-RU" b="1" dirty="0"/>
              <a:t>ребенок </a:t>
            </a:r>
            <a:r>
              <a:rPr lang="ru-RU" dirty="0"/>
              <a:t>опирается на речевой слух </a:t>
            </a:r>
            <a:r>
              <a:rPr lang="ru-RU" dirty="0" smtClean="0"/>
              <a:t>.Прежде </a:t>
            </a:r>
            <a:r>
              <a:rPr lang="ru-RU" dirty="0"/>
              <a:t>всего он </a:t>
            </a:r>
            <a:r>
              <a:rPr lang="ru-RU" b="1" dirty="0" smtClean="0"/>
              <a:t>усваивает</a:t>
            </a:r>
            <a:r>
              <a:rPr lang="ru-RU" dirty="0" smtClean="0"/>
              <a:t> линейные </a:t>
            </a:r>
            <a:r>
              <a:rPr lang="ru-RU" b="1" dirty="0"/>
              <a:t>звуковые единицы</a:t>
            </a:r>
            <a:r>
              <a:rPr lang="ru-RU" dirty="0"/>
              <a:t>: звук — слог — слово — фразу — текст, </a:t>
            </a:r>
            <a:r>
              <a:rPr lang="ru-RU" dirty="0" smtClean="0"/>
              <a:t>Одновременно </a:t>
            </a:r>
            <a:r>
              <a:rPr lang="ru-RU" dirty="0"/>
              <a:t>с </a:t>
            </a:r>
            <a:r>
              <a:rPr lang="ru-RU" dirty="0" smtClean="0"/>
              <a:t>ними выступают </a:t>
            </a:r>
            <a:r>
              <a:rPr lang="ru-RU" b="1" dirty="0"/>
              <a:t>просодические средства</a:t>
            </a:r>
            <a:r>
              <a:rPr lang="ru-RU" dirty="0"/>
              <a:t>: словесное ударение, интонация </a:t>
            </a:r>
            <a:r>
              <a:rPr lang="ru-RU" dirty="0" smtClean="0"/>
              <a:t>(сила </a:t>
            </a:r>
            <a:r>
              <a:rPr lang="ru-RU" dirty="0"/>
              <a:t>голоса, темп и тембр </a:t>
            </a:r>
            <a:r>
              <a:rPr lang="ru-RU" dirty="0" smtClean="0"/>
              <a:t>речи.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09641"/>
            <a:ext cx="6408712" cy="754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Воспитание звуковой культуры речи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229200"/>
            <a:ext cx="1049913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15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88640"/>
            <a:ext cx="42484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Развитие словаря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52600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ru-RU" dirty="0"/>
              <a:t>	</a:t>
            </a:r>
            <a:r>
              <a:rPr lang="ru-RU" b="1" u="sng" dirty="0">
                <a:solidFill>
                  <a:prstClr val="black"/>
                </a:solidFill>
              </a:rPr>
              <a:t>В ЧЕМ НОВИЗНА?</a:t>
            </a:r>
            <a:endParaRPr lang="ru-RU" u="sng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Важными </a:t>
            </a:r>
            <a:r>
              <a:rPr lang="ru-RU" dirty="0"/>
              <a:t>задачами словарной работы являются обогащение, расширение и активизация словарного запаса, </a:t>
            </a:r>
            <a:r>
              <a:rPr lang="ru-RU" dirty="0" smtClean="0"/>
              <a:t>формирование </a:t>
            </a:r>
            <a:r>
              <a:rPr lang="ru-RU" dirty="0"/>
              <a:t>умения правильно сочетать слова во фразах по смыслу. </a:t>
            </a:r>
            <a:endParaRPr lang="ru-RU" dirty="0" smtClean="0"/>
          </a:p>
          <a:p>
            <a:r>
              <a:rPr lang="ru-RU" b="1" dirty="0" smtClean="0"/>
              <a:t>	Смысловая сторона слова (семантика): </a:t>
            </a:r>
            <a:r>
              <a:rPr lang="ru-RU" b="1" dirty="0"/>
              <a:t> </a:t>
            </a:r>
            <a:r>
              <a:rPr lang="ru-RU" dirty="0" smtClean="0"/>
              <a:t>формирование представления о </a:t>
            </a:r>
            <a:r>
              <a:rPr lang="ru-RU" b="1" u="sng" dirty="0" smtClean="0"/>
              <a:t>многозначных словах</a:t>
            </a:r>
            <a:r>
              <a:rPr lang="ru-RU" u="sng" dirty="0" smtClean="0"/>
              <a:t> </a:t>
            </a:r>
            <a:r>
              <a:rPr lang="ru-RU" dirty="0" smtClean="0"/>
              <a:t>разных частей речи (бежит река, мальчик, время; растет цветок, дом, ребенок; острый нож, суп, ум) глубокий колодец, глубокая река, глубокая осень; легкий груз, легкая задача, легкий ветерок).</a:t>
            </a:r>
          </a:p>
          <a:p>
            <a:r>
              <a:rPr lang="ru-RU" dirty="0" smtClean="0"/>
              <a:t>	Расширение запаса </a:t>
            </a:r>
            <a:r>
              <a:rPr lang="ru-RU" b="1" u="sng" dirty="0" smtClean="0"/>
              <a:t>антонимов</a:t>
            </a:r>
            <a:r>
              <a:rPr lang="ru-RU" dirty="0" smtClean="0"/>
              <a:t> (ручей </a:t>
            </a:r>
            <a:r>
              <a:rPr lang="ru-RU" dirty="0"/>
              <a:t>мелкий, а река глубокая;</a:t>
            </a:r>
          </a:p>
          <a:p>
            <a:r>
              <a:rPr lang="ru-RU" dirty="0"/>
              <a:t>ягоды смородины мелкие, а ягоды клубники крупные</a:t>
            </a:r>
            <a:r>
              <a:rPr lang="ru-RU" dirty="0" smtClean="0"/>
              <a:t>) и </a:t>
            </a:r>
            <a:r>
              <a:rPr lang="ru-RU" b="1" u="sng" dirty="0" smtClean="0"/>
              <a:t>синонимов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  <a:r>
              <a:rPr lang="ru-RU" b="1" dirty="0" smtClean="0"/>
              <a:t>Учить </a:t>
            </a:r>
            <a:r>
              <a:rPr lang="ru-RU" b="1" dirty="0"/>
              <a:t>выбирать</a:t>
            </a:r>
            <a:r>
              <a:rPr lang="ru-RU" dirty="0"/>
              <a:t> из синонимического ряда </a:t>
            </a:r>
            <a:r>
              <a:rPr lang="ru-RU" b="1" dirty="0"/>
              <a:t>наиболее подходящее слово</a:t>
            </a:r>
            <a:r>
              <a:rPr lang="ru-RU" dirty="0"/>
              <a:t> (жаркий </a:t>
            </a:r>
            <a:r>
              <a:rPr lang="ru-RU" dirty="0" smtClean="0"/>
              <a:t>день— </a:t>
            </a:r>
            <a:r>
              <a:rPr lang="ru-RU" dirty="0"/>
              <a:t>знойный, жаркий спор — </a:t>
            </a:r>
            <a:r>
              <a:rPr lang="ru-RU" dirty="0" smtClean="0"/>
              <a:t>взволнованный). Расширять </a:t>
            </a:r>
            <a:r>
              <a:rPr lang="ru-RU" dirty="0"/>
              <a:t>представления детей об антонимах и синонимах в пословицах </a:t>
            </a:r>
            <a:r>
              <a:rPr lang="ru-RU" dirty="0" smtClean="0"/>
              <a:t>и поговорках </a:t>
            </a:r>
            <a:r>
              <a:rPr lang="ru-RU" dirty="0"/>
              <a:t>(«Март зиму кончает — весну начинает», «Вещь хороша новая, а друг </a:t>
            </a:r>
            <a:r>
              <a:rPr lang="ru-RU" dirty="0" smtClean="0"/>
              <a:t>—старый»).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222892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4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4"/>
            <a:ext cx="73448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Формирование грамматического строя речи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63393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ru-RU" b="1" u="sng" dirty="0" smtClean="0">
                <a:solidFill>
                  <a:prstClr val="black"/>
                </a:solidFill>
              </a:rPr>
              <a:t>В </a:t>
            </a:r>
            <a:r>
              <a:rPr lang="ru-RU" b="1" u="sng" dirty="0">
                <a:solidFill>
                  <a:prstClr val="black"/>
                </a:solidFill>
              </a:rPr>
              <a:t>ЧЕМ НОВИЗНА?</a:t>
            </a:r>
            <a:endParaRPr lang="ru-RU" u="sng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	Работа </a:t>
            </a:r>
            <a:r>
              <a:rPr lang="ru-RU" dirty="0"/>
              <a:t>по формированию грамматического строя речи в подготовительной </a:t>
            </a:r>
            <a:r>
              <a:rPr lang="ru-RU" dirty="0" smtClean="0"/>
              <a:t>группе охватывает </a:t>
            </a:r>
            <a:r>
              <a:rPr lang="ru-RU" dirty="0"/>
              <a:t>решение задач из области </a:t>
            </a:r>
            <a:r>
              <a:rPr lang="ru-RU" b="1" dirty="0"/>
              <a:t>морфологии, словообразования и </a:t>
            </a:r>
            <a:r>
              <a:rPr lang="ru-RU" b="1" dirty="0" smtClean="0"/>
              <a:t>синтаксиса: </a:t>
            </a:r>
          </a:p>
          <a:p>
            <a:r>
              <a:rPr lang="ru-RU" dirty="0" smtClean="0"/>
              <a:t>-</a:t>
            </a:r>
            <a:r>
              <a:rPr lang="ru-RU" b="1" dirty="0" smtClean="0"/>
              <a:t>согласование </a:t>
            </a:r>
            <a:r>
              <a:rPr lang="ru-RU" dirty="0"/>
              <a:t>существительных и прилагательных в роде(особенно в среднем роде</a:t>
            </a:r>
            <a:r>
              <a:rPr lang="ru-RU" dirty="0" smtClean="0"/>
              <a:t>), </a:t>
            </a:r>
            <a:r>
              <a:rPr lang="ru-RU" dirty="0"/>
              <a:t>числе, падеже, но задания усложняются и даются они в таком виде, что ребенок вынужден сам находить правильную </a:t>
            </a:r>
            <a:r>
              <a:rPr lang="ru-RU" dirty="0" smtClean="0"/>
              <a:t>форму; 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b="1" dirty="0" smtClean="0"/>
              <a:t>образование</a:t>
            </a:r>
            <a:r>
              <a:rPr lang="ru-RU" dirty="0" smtClean="0"/>
              <a:t> </a:t>
            </a:r>
            <a:r>
              <a:rPr lang="ru-RU" dirty="0"/>
              <a:t>трудных форм глагола (в повелительном и сослагательном наклонении</a:t>
            </a:r>
            <a:r>
              <a:rPr lang="ru-RU" dirty="0" smtClean="0"/>
              <a:t>); 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b="1" dirty="0" smtClean="0"/>
              <a:t>умение  строить </a:t>
            </a:r>
            <a:r>
              <a:rPr lang="ru-RU" dirty="0" smtClean="0"/>
              <a:t>сложные </a:t>
            </a:r>
            <a:r>
              <a:rPr lang="ru-RU" dirty="0"/>
              <a:t>предложения разных </a:t>
            </a:r>
            <a:r>
              <a:rPr lang="ru-RU" dirty="0" smtClean="0"/>
              <a:t>типов (проводятся </a:t>
            </a:r>
            <a:r>
              <a:rPr lang="ru-RU" dirty="0"/>
              <a:t>упражнения на распространение и дополнение предложений, начатых педагогом (Дети пошли в лес, чтобы.... Они оказались там, где...). </a:t>
            </a:r>
          </a:p>
          <a:p>
            <a:r>
              <a:rPr lang="ru-RU" dirty="0" smtClean="0"/>
              <a:t>	Детям </a:t>
            </a:r>
            <a:r>
              <a:rPr lang="ru-RU" dirty="0"/>
              <a:t>подготовительной группы на занятиях сообщаются </a:t>
            </a:r>
            <a:endParaRPr lang="ru-RU" dirty="0" smtClean="0"/>
          </a:p>
          <a:p>
            <a:r>
              <a:rPr lang="ru-RU" dirty="0" smtClean="0"/>
              <a:t>некоторые </a:t>
            </a:r>
            <a:r>
              <a:rPr lang="ru-RU" b="1" u="sng" dirty="0" smtClean="0"/>
              <a:t>грамматические правила</a:t>
            </a:r>
            <a:r>
              <a:rPr lang="ru-RU" b="1" dirty="0"/>
              <a:t>:</a:t>
            </a:r>
          </a:p>
          <a:p>
            <a:r>
              <a:rPr lang="ru-RU" dirty="0"/>
              <a:t>● слова пальто, кофе, какао, пианино не изменяются;</a:t>
            </a:r>
          </a:p>
          <a:p>
            <a:r>
              <a:rPr lang="ru-RU" dirty="0"/>
              <a:t>● одевают кого-то, надевают что-то. Одеть Зину</a:t>
            </a:r>
            <a:r>
              <a:rPr lang="ru-RU" dirty="0" smtClean="0"/>
              <a:t>, </a:t>
            </a:r>
            <a:r>
              <a:rPr lang="ru-RU" dirty="0"/>
              <a:t>Ваню, куклу, </a:t>
            </a:r>
            <a:endParaRPr lang="ru-RU" dirty="0" smtClean="0"/>
          </a:p>
          <a:p>
            <a:r>
              <a:rPr lang="ru-RU" dirty="0" smtClean="0"/>
              <a:t>надеть </a:t>
            </a:r>
            <a:r>
              <a:rPr lang="ru-RU" dirty="0"/>
              <a:t>шапку, ботинки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83" y="5036524"/>
            <a:ext cx="1135737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6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039"/>
            <a:ext cx="48965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Развитие связной речи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155679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ru-RU" dirty="0" smtClean="0"/>
              <a:t>	</a:t>
            </a:r>
            <a:r>
              <a:rPr lang="ru-RU" b="1" u="sng" dirty="0">
                <a:solidFill>
                  <a:prstClr val="black"/>
                </a:solidFill>
              </a:rPr>
              <a:t>В ЧЕМ НОВИЗНА?</a:t>
            </a:r>
            <a:endParaRPr lang="ru-RU" u="sng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	Занятия </a:t>
            </a:r>
            <a:r>
              <a:rPr lang="ru-RU" dirty="0"/>
              <a:t>по развитию речи проводятся один раз в неделю (в год всего 36 </a:t>
            </a:r>
            <a:r>
              <a:rPr lang="ru-RU" dirty="0" smtClean="0"/>
              <a:t>занятий, продолжительностью </a:t>
            </a:r>
            <a:r>
              <a:rPr lang="ru-RU" dirty="0"/>
              <a:t>30 минут каждое). </a:t>
            </a:r>
            <a:r>
              <a:rPr lang="ru-RU" b="1" dirty="0" smtClean="0"/>
              <a:t>Главная  </a:t>
            </a:r>
            <a:r>
              <a:rPr lang="ru-RU" b="1" dirty="0"/>
              <a:t>задача — развитие связной речи</a:t>
            </a:r>
            <a:r>
              <a:rPr lang="ru-RU" dirty="0"/>
              <a:t>. Разграничение задач в известной мере </a:t>
            </a:r>
            <a:r>
              <a:rPr lang="ru-RU" dirty="0" smtClean="0"/>
              <a:t>условно: например</a:t>
            </a:r>
            <a:r>
              <a:rPr lang="ru-RU" dirty="0"/>
              <a:t>, словарная </a:t>
            </a:r>
            <a:r>
              <a:rPr lang="ru-RU" dirty="0" smtClean="0"/>
              <a:t>работа и </a:t>
            </a:r>
            <a:r>
              <a:rPr lang="ru-RU" dirty="0"/>
              <a:t>формирование грамматического строя речи нередко связаны очень тесно </a:t>
            </a:r>
            <a:r>
              <a:rPr lang="ru-RU" dirty="0" smtClean="0"/>
              <a:t>(при </a:t>
            </a:r>
            <a:r>
              <a:rPr lang="ru-RU" dirty="0"/>
              <a:t>ознакомлении детей с элементами словообразования); воспитание звуковой </a:t>
            </a:r>
            <a:r>
              <a:rPr lang="ru-RU" dirty="0" smtClean="0"/>
              <a:t>культуры речи </a:t>
            </a:r>
            <a:r>
              <a:rPr lang="ru-RU" dirty="0"/>
              <a:t>осуществляется как при выполнении детьми специальных упражнений, так и </a:t>
            </a:r>
            <a:r>
              <a:rPr lang="ru-RU" dirty="0" smtClean="0"/>
              <a:t>при выполнении </a:t>
            </a:r>
            <a:r>
              <a:rPr lang="ru-RU" dirty="0"/>
              <a:t>заданий, направленных на развитие связной речи.</a:t>
            </a:r>
          </a:p>
          <a:p>
            <a:r>
              <a:rPr lang="ru-RU" dirty="0" smtClean="0"/>
              <a:t>	В </a:t>
            </a:r>
            <a:r>
              <a:rPr lang="ru-RU" dirty="0"/>
              <a:t>целях развития у дошкольников связной речи проводятся </a:t>
            </a:r>
            <a:r>
              <a:rPr lang="ru-RU" b="1" dirty="0"/>
              <a:t>следующие виды </a:t>
            </a:r>
            <a:r>
              <a:rPr lang="ru-RU" b="1" dirty="0" smtClean="0"/>
              <a:t>занятий: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пересказ литературного произведения (рассказа или сказки),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составление </a:t>
            </a:r>
            <a:r>
              <a:rPr lang="ru-RU" dirty="0"/>
              <a:t>рассказов </a:t>
            </a:r>
            <a:r>
              <a:rPr lang="ru-RU" dirty="0" smtClean="0"/>
              <a:t>по картине </a:t>
            </a:r>
            <a:r>
              <a:rPr lang="ru-RU" dirty="0"/>
              <a:t>(игрушке) и на темы из личного опыта,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творческое </a:t>
            </a:r>
            <a:r>
              <a:rPr lang="ru-RU" dirty="0"/>
              <a:t>рассказывание.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229200"/>
            <a:ext cx="1383515" cy="19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5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1165</TotalTime>
  <Words>290</Words>
  <Application>Microsoft Office PowerPoint</Application>
  <PresentationFormat>Экран (4:3)</PresentationFormat>
  <Paragraphs>95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ВНЕДРЕНИЕ ИННОВАЦИОННОЙ ПРОГРАММЫ «РОДНИК»  по развитию речи и ознакомлению с художественной литературой детей подготовительной группы в ДОО. </vt:lpstr>
      <vt:lpstr>Презентация PowerPoint</vt:lpstr>
      <vt:lpstr>Презентация PowerPoint</vt:lpstr>
      <vt:lpstr>В СЕРИИ «РОДНИК» представлены:</vt:lpstr>
      <vt:lpstr>ОСНОВНЫЕ ЗАДАЧИ РАЗВИТИЯ РЕЧИ: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 ЛЕС ЗА ГРИБАМИ» Дети составляют текст коллективно («командами»)</vt:lpstr>
      <vt:lpstr>ВОСПИТАНИЕ У СТАРШИХ ДОШКОЛЬНИКОВ ИНТЕРЕСА И ЛЮБВИ К ЧТЕНИЮ ХУДОЖЕСТВЕННОЙ ЛИТЕРАТУРЫ </vt:lpstr>
      <vt:lpstr>В чем значимость программы «Родник»? </vt:lpstr>
      <vt:lpstr>Презентация PowerPoint</vt:lpstr>
      <vt:lpstr>В чем значимость программы «Родник»?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ИННОВАЦИОННОЙ ПРОГРАММЫ «РОДНИК»</dc:title>
  <dc:creator>RePack by SPecialiST</dc:creator>
  <cp:lastModifiedBy>User</cp:lastModifiedBy>
  <cp:revision>174</cp:revision>
  <dcterms:created xsi:type="dcterms:W3CDTF">2022-04-07T11:02:00Z</dcterms:created>
  <dcterms:modified xsi:type="dcterms:W3CDTF">2022-04-21T10:27:18Z</dcterms:modified>
</cp:coreProperties>
</file>