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97" r:id="rId3"/>
    <p:sldId id="264" r:id="rId4"/>
    <p:sldId id="258" r:id="rId5"/>
    <p:sldId id="295" r:id="rId6"/>
    <p:sldId id="305" r:id="rId7"/>
    <p:sldId id="311" r:id="rId8"/>
    <p:sldId id="273" r:id="rId9"/>
    <p:sldId id="285" r:id="rId10"/>
    <p:sldId id="270" r:id="rId11"/>
    <p:sldId id="309" r:id="rId12"/>
    <p:sldId id="310" r:id="rId13"/>
    <p:sldId id="286" r:id="rId14"/>
    <p:sldId id="265" r:id="rId15"/>
    <p:sldId id="256" r:id="rId16"/>
    <p:sldId id="308" r:id="rId17"/>
    <p:sldId id="298" r:id="rId1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77" autoAdjust="0"/>
    <p:restoredTop sz="9466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48607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BB47A91D-DAFB-46D9-B6BE-62E25851A31B}" type="slidenum">
              <a:rPr lang="en-GB" altLang="ru-RU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9</a:t>
            </a:fld>
            <a:endParaRPr lang="en-GB" altLang="ru-RU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16B52ECE-C289-4CC2-BA2D-04B06FC6DAD2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ACDB6806-1CED-427E-8535-5BCE5057B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2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C07DAE7C-CB9D-4668-B568-8D48B24DFB6E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090308CF-43D3-4DB8-92FF-65C90AA64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8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5850E5E6-35D3-4F48-8ACA-C1EA0D0C8AF4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B6E489CC-3031-4E42-A2D7-FF0B05CE3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29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B274BDC3-4C02-4CCD-A817-BED9D7F96406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F8FF62F8-8DAE-4401-8FCC-9AED02F7B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0FB5AFD2-6F1E-4D96-8780-A5D575FA1D0D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BD6EC676-8DAD-4115-AD71-7B20C5E77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74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0AC4CB87-9E9C-4A32-A8E3-737A0885B63E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36445630-A4F2-49B4-83E5-E8747BD17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FB455445-E411-46E8-8827-267F72A5A3F5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CDD93F85-135C-47B7-82FA-826060445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77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E51A9054-D556-4CA5-B68E-DAF83B8A1E0B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A880AB6A-5C9C-494C-A286-65DCD246D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44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621CB2F0-D183-48BB-8CAD-86DC474455B3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D7DB40CB-E086-401A-978D-7D934E708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69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22058337-F227-4109-A1B4-48F418BBFF9B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3799E69D-3F43-4135-94B6-265D36901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92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E419E082-385F-44CD-963B-2758C247A9CF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23FFC9E0-B70A-4D96-98F7-F7DBC88DC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4137E78F-4143-4292-9B5D-7CBAFEC1A851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FA1F0107-7CF8-412E-AA6E-CAA056B01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65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9D69749A-568D-4C23-93F2-249EB38800A8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7DA1DF69-6FF4-43C8-9025-1FD8A6456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827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B9ABB371-E97D-4705-B1FF-0CF27E9C8B56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644AB5C4-6D66-4A2D-AFF2-BB4B19878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079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0B8A7CE0-8157-4D15-ADD5-2907FB203327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D636DE4C-247E-4620-9EA3-6B7CC3DE6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4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C4EA3794-476A-43BD-AB52-BBFC895A85CC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017FD91A-F6FE-4D97-B4BE-1BEABFEB2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7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4AFE148B-1C26-431C-82AE-5B81FA14D8A6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FF899AAE-DAB1-4C27-A53A-747A08171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7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E80D4C33-8A7F-4B4C-BD0B-1CCDE27E910D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86B58224-0786-4A67-B9C4-88FEAAF6C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3613E7BB-42D1-4534-8981-2332FDF7948F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6392EE3B-371A-4D6A-9BFB-E987A586C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2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2E029DDE-6CA3-426A-936A-411D7BDE7558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CD168F78-F27B-4945-B259-551C8531E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5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5F469569-044A-4D6B-8D10-6794CD194CD8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37B834EB-D722-4A90-ADF2-31DF7E303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DC02F2AF-D993-4BCE-84BF-BAAD1B58DDAF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cs typeface="Arial Unicode MS" charset="0"/>
              </a:defRPr>
            </a:lvl1pPr>
          </a:lstStyle>
          <a:p>
            <a:pPr>
              <a:defRPr/>
            </a:pPr>
            <a:fld id="{D44F920C-9A87-40BC-A23C-E47CEC83F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1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1AB838C-BBF2-43DE-B594-73649B02BDD4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F434A3A-3B98-4734-9080-33BBB74F6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603E4E6-9164-49BB-AACA-C5DBC2533B3A}" type="datetimeFigureOut">
              <a:rPr lang="ru-RU"/>
              <a:pPr>
                <a:defRPr/>
              </a:pPr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1AE35A-A342-46C1-9642-9145C8EA0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Современные технологии социально – коммуникативного развития старших дошкольников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в </a:t>
            </a:r>
            <a:r>
              <a:rPr lang="ru-RU" sz="3600" b="1" dirty="0">
                <a:solidFill>
                  <a:srgbClr val="FF0000"/>
                </a:solidFill>
              </a:rPr>
              <a:t>рамках использования международной программы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«Друзья </a:t>
            </a:r>
            <a:r>
              <a:rPr lang="ru-RU" sz="3600" b="1" dirty="0" err="1" smtClean="0">
                <a:solidFill>
                  <a:srgbClr val="FF0000"/>
                </a:solidFill>
              </a:rPr>
              <a:t>Зиппи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автор: Ануфриева Елена Викторовна, воспитатель       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Муниципальное бюджетное дошкольное образовательное учреждение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г.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Мурманска№ 140 </a:t>
            </a: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73216"/>
            <a:ext cx="1536208" cy="132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3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Главный герой в Программе – палочник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Зиппи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Это насекомое, которое умеет легко адаптироваться к окружающей обстановке. Он универсально воспринимает изменения, происходящие в мире.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98" y="1772816"/>
            <a:ext cx="6315545" cy="473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4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Программы: у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 появилось умение вырабатывать собственные решения возникающих проблем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28800"/>
            <a:ext cx="3128195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12" y="1628800"/>
            <a:ext cx="307506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128195" cy="234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12" y="4043828"/>
            <a:ext cx="3062720" cy="22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0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 окончания курса – получение сертификата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77272"/>
            <a:ext cx="768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018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532658" cy="38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программы</a:t>
            </a:r>
          </a:p>
        </p:txBody>
      </p:sp>
      <p:sp>
        <p:nvSpPr>
          <p:cNvPr id="120835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65104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Дети, принимавшие участие в программе обучились более ПОЛЕЗНЫМ стратегиям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справления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 различными ситуациями и приобрели больше социальных навыков, чем представители групп, не принимавшие участие в программе.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ru-RU" altLang="ru-RU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51250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4"/>
          <p:cNvSpPr txBox="1">
            <a:spLocks noChangeArrowheads="1"/>
          </p:cNvSpPr>
          <p:nvPr/>
        </p:nvSpPr>
        <p:spPr bwMode="auto">
          <a:xfrm>
            <a:off x="138336" y="1357312"/>
            <a:ext cx="8867328" cy="55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69875" indent="-269875" eaLnBrk="0" hangingPunct="0"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just" eaLnBrk="1" hangingPunct="1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altLang="ru-RU" sz="1600" dirty="0" smtClean="0">
                <a:solidFill>
                  <a:srgbClr val="000000"/>
                </a:solidFill>
                <a:latin typeface="Trebuchet MS" pitchFamily="34" charset="0"/>
              </a:rPr>
              <a:t>- Программа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помогает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 социальной адаптации ребёнка,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вырабатывает навыки </a:t>
            </a:r>
            <a:r>
              <a:rPr lang="ru-RU" altLang="ru-RU" sz="1600" b="1" dirty="0" smtClean="0">
                <a:solidFill>
                  <a:srgbClr val="000000"/>
                </a:solidFill>
                <a:latin typeface="Trebuchet MS" pitchFamily="34" charset="0"/>
              </a:rPr>
              <a:t>    </a:t>
            </a:r>
            <a:r>
              <a:rPr lang="ru-RU" altLang="ru-RU" sz="1600" dirty="0" smtClean="0">
                <a:solidFill>
                  <a:srgbClr val="000000"/>
                </a:solidFill>
                <a:latin typeface="Trebuchet MS" pitchFamily="34" charset="0"/>
              </a:rPr>
              <a:t>эмоционального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самоконтроля,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учит формировать межличностные отношения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.</a:t>
            </a:r>
          </a:p>
          <a:p>
            <a:pPr marL="0" indent="0" algn="just" eaLnBrk="1" hangingPunct="1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altLang="ru-RU" sz="1600" dirty="0" smtClean="0">
                <a:solidFill>
                  <a:srgbClr val="000000"/>
                </a:solidFill>
                <a:latin typeface="Trebuchet MS" pitchFamily="34" charset="0"/>
              </a:rPr>
              <a:t>- На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этих занятиях учат детей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общаться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друг с другом,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находить выход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из сложившейся ситуации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, анализировать, выражать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свои мысли, эмоции. </a:t>
            </a:r>
          </a:p>
          <a:p>
            <a:pPr marL="0" indent="0" algn="just" eaLnBrk="1" hangingPunct="1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altLang="ru-RU" sz="1600" dirty="0" smtClean="0">
                <a:solidFill>
                  <a:srgbClr val="000000"/>
                </a:solidFill>
                <a:latin typeface="Trebuchet MS" pitchFamily="34" charset="0"/>
              </a:rPr>
              <a:t>- Я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вижу результат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и в рассуждениях  ребёнка и в его поведении. В сложных ситуациях ребёнку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легче найти решение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.</a:t>
            </a:r>
          </a:p>
          <a:p>
            <a:pPr marL="0" indent="0" algn="just" eaLnBrk="1" hangingPunct="1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altLang="ru-RU" sz="1600" dirty="0" smtClean="0">
                <a:solidFill>
                  <a:srgbClr val="000000"/>
                </a:solidFill>
                <a:latin typeface="Trebuchet MS" pitchFamily="34" charset="0"/>
              </a:rPr>
              <a:t>- В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жизни развитию коммуникаций уделяется мало внимания. «Друзья </a:t>
            </a:r>
            <a:r>
              <a:rPr lang="ru-RU" altLang="ru-RU" sz="1600" dirty="0" err="1">
                <a:solidFill>
                  <a:srgbClr val="000000"/>
                </a:solidFill>
                <a:latin typeface="Trebuchet MS" pitchFamily="34" charset="0"/>
              </a:rPr>
              <a:t>Зиппи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» помогут ребёнку понимать других людей и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выражать свои мысли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и чувства.</a:t>
            </a:r>
          </a:p>
          <a:p>
            <a:pPr algn="just"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- Программа важная. Необходимо продолжать внедрять именно у дошколят, т.к. </a:t>
            </a:r>
            <a:r>
              <a:rPr lang="ru-RU" altLang="ru-RU" sz="1600" dirty="0" smtClean="0">
                <a:solidFill>
                  <a:srgbClr val="000000"/>
                </a:solidFill>
                <a:latin typeface="Trebuchet MS" pitchFamily="34" charset="0"/>
              </a:rPr>
              <a:t>именно сейчас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формируются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навыки общения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, важные для школы, для самостоятельной для этого возраста жизни.</a:t>
            </a:r>
          </a:p>
          <a:p>
            <a:pPr algn="just"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- Очень нравится ребёнку. Он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анализирует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 различные ситуации, помогающие справиться с трудностями в поведении.</a:t>
            </a:r>
          </a:p>
          <a:p>
            <a:pPr algn="just"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- Программа помогает ребёнку быть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более раскрепощённым в общении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, быть терпеливее, дружелюбнее.</a:t>
            </a:r>
          </a:p>
          <a:p>
            <a:pPr algn="just"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- Мы хотим, чтобы наш ребёнок посещал занятия «</a:t>
            </a:r>
            <a:r>
              <a:rPr lang="ru-RU" altLang="ru-RU" sz="1600" dirty="0" err="1">
                <a:solidFill>
                  <a:srgbClr val="000000"/>
                </a:solidFill>
                <a:latin typeface="Trebuchet MS" pitchFamily="34" charset="0"/>
              </a:rPr>
              <a:t>Зиппи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», т.к. ему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нравится общение 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с детьми, участие в диалогах.</a:t>
            </a:r>
          </a:p>
          <a:p>
            <a:pPr algn="just"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- Программа </a:t>
            </a:r>
            <a:r>
              <a:rPr lang="ru-RU" altLang="ru-RU" sz="1600" b="1" dirty="0">
                <a:solidFill>
                  <a:srgbClr val="000000"/>
                </a:solidFill>
                <a:latin typeface="Trebuchet MS" pitchFamily="34" charset="0"/>
              </a:rPr>
              <a:t>даёт детям навыки</a:t>
            </a:r>
            <a:r>
              <a:rPr lang="ru-RU" altLang="ru-RU" sz="1600" dirty="0">
                <a:solidFill>
                  <a:srgbClr val="000000"/>
                </a:solidFill>
                <a:latin typeface="Trebuchet MS" pitchFamily="34" charset="0"/>
              </a:rPr>
              <a:t>, которые помогут ребёнку справляться с трудностями повседневной жизни.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ru-RU" altLang="ru-RU" sz="14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Отзывы родителей о программе «Друзья </a:t>
            </a:r>
            <a:r>
              <a:rPr lang="ru-RU" b="1" dirty="0" err="1" smtClean="0">
                <a:solidFill>
                  <a:srgbClr val="C00000"/>
                </a:solidFill>
              </a:rPr>
              <a:t>Зиппи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Дружим! Общаемся! Понимаем!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Приходим на помощь!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36" y="1465184"/>
            <a:ext cx="3308845" cy="248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8" y="1465184"/>
            <a:ext cx="3231124" cy="242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8" y="4290640"/>
            <a:ext cx="3231124" cy="242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21" y="4509120"/>
            <a:ext cx="338405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9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7132" y="1772816"/>
            <a:ext cx="49097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внимание!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2"/>
            <a:ext cx="8858280" cy="2239955"/>
          </a:xfrm>
        </p:spPr>
        <p:txBody>
          <a:bodyPr rtlCol="0">
            <a:noAutofit/>
          </a:bodyPr>
          <a:lstStyle/>
          <a:p>
            <a: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Программа "Друзья </a:t>
            </a:r>
            <a:r>
              <a:rPr lang="ru-RU" sz="1800" b="1" dirty="0" err="1" smtClean="0">
                <a:solidFill>
                  <a:schemeClr val="tx2">
                    <a:lumMod val="50000"/>
                  </a:schemeClr>
                </a:solidFill>
              </a:rPr>
              <a:t>Зиппи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" реализуется в рамках Российско-Норвежского проекта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«Партнерство для детей», организованного АНО "Содействие".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Программа направлена на укрепление ментального здоровья, развитие эмоционального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  <a:t>интеллекта и способствует позитивной социализации ребенка.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3200" b="1" dirty="0">
                <a:solidFill>
                  <a:schemeClr val="tx2">
                    <a:lumMod val="50000"/>
                  </a:schemeClr>
                </a:solidFill>
                <a:ea typeface="+mn-ea"/>
                <a:cs typeface="+mn-cs"/>
              </a:rPr>
              <a:t/>
            </a:r>
            <a:br>
              <a:rPr lang="ru-RU" altLang="ru-RU" sz="3200" b="1" dirty="0">
                <a:solidFill>
                  <a:schemeClr val="tx2">
                    <a:lumMod val="50000"/>
                  </a:schemeClr>
                </a:solidFill>
                <a:ea typeface="+mn-ea"/>
                <a:cs typeface="+mn-cs"/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8067" name="Объект 2"/>
          <p:cNvSpPr>
            <a:spLocks noGrp="1"/>
          </p:cNvSpPr>
          <p:nvPr>
            <p:ph idx="1"/>
          </p:nvPr>
        </p:nvSpPr>
        <p:spPr>
          <a:xfrm>
            <a:off x="1357290" y="2571743"/>
            <a:ext cx="5143536" cy="3554419"/>
          </a:xfrm>
        </p:spPr>
        <p:txBody>
          <a:bodyPr/>
          <a:lstStyle/>
          <a:p>
            <a:pPr marL="0" indent="0" algn="r" eaLnBrk="1" hangingPunct="1">
              <a:buFont typeface="Arial" charset="0"/>
              <a:buNone/>
            </a:pPr>
            <a:endParaRPr lang="ru-RU" altLang="ru-RU" dirty="0" smtClean="0"/>
          </a:p>
        </p:txBody>
      </p:sp>
      <p:pic>
        <p:nvPicPr>
          <p:cNvPr id="88068" name="Picture 2" descr="C:\Users\КИРИЛЛЦАРЬБАТЮШКА\Desktop\фото зиппи\2015-11-30-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143116"/>
            <a:ext cx="5976938" cy="4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11560" y="859065"/>
            <a:ext cx="8208912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Программа «Друзья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Зиппи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помогает педагогу решать вместе с детьми всё, что связано с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формированием коммуникаций и социализации через освоение социальных навыков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успешного взаимодействия с ближайшим окружением, а именно: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адаптацию к новым ситуациям в группе, дома, на улице;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поиск друзей и сохранение дружбы;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преодоление одиночества и отвержения в коллективе;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оказание поддержки другим;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способность высказывать своё мнение;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предотвращение и разрешение конфликтов;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активное слушание других людей;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распознавание своих чувств и способность говорить о них;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преодоление трудностей, связанных с переменами и потерями, в том числе смертью близких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людей.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Кроме того, программа «Друзья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Зиппи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дает возможность детям узнать и научиться тому, как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бороться с притеснениями и насмешками;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просить прощения;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просить о помощи.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6874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3200" dirty="0"/>
              <a:t>: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поддержание и укрепление психического, социального, эмоционального здоровья детей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посредством формирования навыков социальной адаптации и преодоления жизненных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трудностей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23533"/>
            <a:ext cx="3340061" cy="334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2976"/>
            <a:ext cx="304272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648071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Условия реализации программы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928992" cy="5760640"/>
          </a:xfrm>
        </p:spPr>
        <p:txBody>
          <a:bodyPr numCol="3"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Методическое обеспечение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Сотрудничество с родителями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Письменное согласие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брошюра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домашних заданий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1" y="1724889"/>
            <a:ext cx="1703787" cy="12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1" y="3429000"/>
            <a:ext cx="1703787" cy="129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39" y="1658698"/>
            <a:ext cx="2109615" cy="140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39" y="3373538"/>
            <a:ext cx="2109615" cy="149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24" y="5146624"/>
            <a:ext cx="2109614" cy="139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76112"/>
            <a:ext cx="792088" cy="131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61" y="4110352"/>
            <a:ext cx="1890327" cy="119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46624"/>
            <a:ext cx="2073309" cy="15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4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педагогов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35292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5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Программа «Друзья </a:t>
            </a:r>
            <a:r>
              <a:rPr lang="ru-RU" b="1" dirty="0" err="1" smtClean="0">
                <a:solidFill>
                  <a:srgbClr val="FF0000"/>
                </a:solidFill>
              </a:rPr>
              <a:t>Зиппи</a:t>
            </a:r>
            <a:r>
              <a:rPr lang="ru-RU" b="1" dirty="0" smtClean="0">
                <a:solidFill>
                  <a:srgbClr val="FF0000"/>
                </a:solidFill>
              </a:rPr>
              <a:t>» состоит из шести модулей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576064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Модуль </a:t>
            </a:r>
            <a:r>
              <a:rPr lang="ru-RU" sz="2000" b="1" dirty="0">
                <a:solidFill>
                  <a:srgbClr val="FF0000"/>
                </a:solidFill>
              </a:rPr>
              <a:t>1: Чувства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/>
              <a:t>        </a:t>
            </a:r>
            <a:r>
              <a:rPr lang="ru-RU" sz="2000" dirty="0" smtClean="0">
                <a:solidFill>
                  <a:srgbClr val="002060"/>
                </a:solidFill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</a:rPr>
              <a:t>способности детей к распознаванию различных эмоций и определять стратегии, </a:t>
            </a:r>
            <a:r>
              <a:rPr lang="ru-RU" sz="2000" dirty="0" smtClean="0">
                <a:solidFill>
                  <a:srgbClr val="002060"/>
                </a:solidFill>
              </a:rPr>
              <a:t>чтобы </a:t>
            </a:r>
            <a:r>
              <a:rPr lang="ru-RU" sz="2000" dirty="0">
                <a:solidFill>
                  <a:srgbClr val="002060"/>
                </a:solidFill>
              </a:rPr>
              <a:t>справиться с </a:t>
            </a:r>
            <a:r>
              <a:rPr lang="ru-RU" sz="2000" dirty="0" smtClean="0">
                <a:solidFill>
                  <a:srgbClr val="002060"/>
                </a:solidFill>
              </a:rPr>
              <a:t>ними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Модуль </a:t>
            </a:r>
            <a:r>
              <a:rPr lang="ru-RU" sz="2000" b="1" dirty="0">
                <a:solidFill>
                  <a:srgbClr val="FF0000"/>
                </a:solidFill>
              </a:rPr>
              <a:t>2: Коммуникации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        Развивать </a:t>
            </a:r>
            <a:r>
              <a:rPr lang="ru-RU" sz="2000" dirty="0">
                <a:solidFill>
                  <a:srgbClr val="002060"/>
                </a:solidFill>
              </a:rPr>
              <a:t>умение детей  выражать свои чувства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Модуль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3: </a:t>
            </a:r>
            <a:r>
              <a:rPr lang="en-GB" sz="2000" b="1" dirty="0" err="1">
                <a:solidFill>
                  <a:srgbClr val="FF0000"/>
                </a:solidFill>
              </a:rPr>
              <a:t>Установление</a:t>
            </a:r>
            <a:r>
              <a:rPr lang="en-GB" sz="2000" b="1" dirty="0">
                <a:solidFill>
                  <a:srgbClr val="FF0000"/>
                </a:solidFill>
              </a:rPr>
              <a:t> и </a:t>
            </a:r>
            <a:r>
              <a:rPr lang="en-GB" sz="2000" b="1" dirty="0" err="1">
                <a:solidFill>
                  <a:srgbClr val="FF0000"/>
                </a:solidFill>
              </a:rPr>
              <a:t>прекращение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взаимоотношений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/>
              <a:t>        </a:t>
            </a:r>
            <a:r>
              <a:rPr lang="ru-RU" sz="2000" dirty="0" smtClean="0">
                <a:solidFill>
                  <a:srgbClr val="002060"/>
                </a:solidFill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</a:rPr>
              <a:t>способности детей по установлению дружеских отношений и тому, как справляться </a:t>
            </a:r>
            <a:r>
              <a:rPr lang="ru-RU" sz="2000" dirty="0" smtClean="0">
                <a:solidFill>
                  <a:srgbClr val="002060"/>
                </a:solidFill>
              </a:rPr>
              <a:t> с </a:t>
            </a:r>
            <a:r>
              <a:rPr lang="ru-RU" sz="2000" dirty="0">
                <a:solidFill>
                  <a:srgbClr val="002060"/>
                </a:solidFill>
              </a:rPr>
              <a:t>отверженностью и одиночеством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</a:t>
            </a:r>
            <a:r>
              <a:rPr lang="en-GB" sz="2000" b="1" dirty="0" smtClean="0">
                <a:solidFill>
                  <a:srgbClr val="FF0000"/>
                </a:solidFill>
              </a:rPr>
              <a:t>Mo</a:t>
            </a:r>
            <a:r>
              <a:rPr lang="ru-RU" sz="2000" b="1" dirty="0">
                <a:solidFill>
                  <a:srgbClr val="FF0000"/>
                </a:solidFill>
              </a:rPr>
              <a:t>дуль</a:t>
            </a:r>
            <a:r>
              <a:rPr lang="en-GB" sz="2000" b="1" dirty="0">
                <a:solidFill>
                  <a:srgbClr val="FF0000"/>
                </a:solidFill>
              </a:rPr>
              <a:t> 4: </a:t>
            </a:r>
            <a:r>
              <a:rPr lang="en-GB" sz="2000" b="1" dirty="0" err="1">
                <a:solidFill>
                  <a:srgbClr val="FF0000"/>
                </a:solidFill>
              </a:rPr>
              <a:t>Разрешение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конфликтов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/>
              <a:t>         </a:t>
            </a:r>
            <a:r>
              <a:rPr lang="ru-RU" sz="2000" dirty="0" smtClean="0">
                <a:solidFill>
                  <a:srgbClr val="002060"/>
                </a:solidFill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</a:rPr>
              <a:t>способности детей к разрешению конфликтов</a:t>
            </a:r>
            <a:r>
              <a:rPr lang="ru-RU" sz="2000" dirty="0" smtClean="0"/>
              <a:t>.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 </a:t>
            </a:r>
            <a:r>
              <a:rPr lang="en-GB" sz="2000" b="1" dirty="0" smtClean="0">
                <a:solidFill>
                  <a:srgbClr val="FF0000"/>
                </a:solidFill>
              </a:rPr>
              <a:t>Mo</a:t>
            </a:r>
            <a:r>
              <a:rPr lang="ru-RU" sz="2000" b="1" dirty="0">
                <a:solidFill>
                  <a:srgbClr val="FF0000"/>
                </a:solidFill>
              </a:rPr>
              <a:t>дуль 5: Как справляться с переменами и потерями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>
                <a:solidFill>
                  <a:srgbClr val="002060"/>
                </a:solidFill>
              </a:rPr>
              <a:t>Развивать способности детей справляться с переменами и потерями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/>
              <a:t>         </a:t>
            </a:r>
            <a:r>
              <a:rPr lang="en-GB" sz="2000" b="1" dirty="0" smtClean="0">
                <a:solidFill>
                  <a:srgbClr val="FF0000"/>
                </a:solidFill>
              </a:rPr>
              <a:t>Mo</a:t>
            </a:r>
            <a:r>
              <a:rPr lang="ru-RU" sz="2000" b="1" dirty="0">
                <a:solidFill>
                  <a:srgbClr val="FF0000"/>
                </a:solidFill>
              </a:rPr>
              <a:t>дуль</a:t>
            </a:r>
            <a:r>
              <a:rPr lang="en-GB" sz="2000" b="1" dirty="0">
                <a:solidFill>
                  <a:srgbClr val="FF0000"/>
                </a:solidFill>
              </a:rPr>
              <a:t> 6: </a:t>
            </a:r>
            <a:r>
              <a:rPr lang="en-GB" sz="2000" b="1" dirty="0" err="1">
                <a:solidFill>
                  <a:srgbClr val="FF0000"/>
                </a:solidFill>
              </a:rPr>
              <a:t>Мы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справляемся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/>
              <a:t>         </a:t>
            </a:r>
            <a:r>
              <a:rPr lang="ru-RU" sz="2000" dirty="0" smtClean="0">
                <a:solidFill>
                  <a:srgbClr val="002060"/>
                </a:solidFill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</a:rPr>
              <a:t>способности детей использовать множество  </a:t>
            </a:r>
            <a:r>
              <a:rPr lang="ru-RU" sz="2000" dirty="0" smtClean="0">
                <a:solidFill>
                  <a:srgbClr val="002060"/>
                </a:solidFill>
              </a:rPr>
              <a:t>                  стратегий </a:t>
            </a:r>
            <a:r>
              <a:rPr lang="ru-RU" sz="2000" dirty="0">
                <a:solidFill>
                  <a:srgbClr val="002060"/>
                </a:solidFill>
              </a:rPr>
              <a:t>как  </a:t>
            </a:r>
            <a:r>
              <a:rPr lang="ru-RU" sz="2000" dirty="0" smtClean="0">
                <a:solidFill>
                  <a:srgbClr val="002060"/>
                </a:solidFill>
              </a:rPr>
              <a:t>справляться </a:t>
            </a:r>
            <a:r>
              <a:rPr lang="ru-RU" sz="2000" dirty="0">
                <a:solidFill>
                  <a:srgbClr val="002060"/>
                </a:solidFill>
              </a:rPr>
              <a:t>с </a:t>
            </a:r>
            <a:r>
              <a:rPr lang="ru-RU" sz="2000" dirty="0" smtClean="0">
                <a:solidFill>
                  <a:srgbClr val="002060"/>
                </a:solidFill>
              </a:rPr>
              <a:t>различными </a:t>
            </a:r>
            <a:r>
              <a:rPr lang="ru-RU" sz="2000" dirty="0">
                <a:solidFill>
                  <a:srgbClr val="002060"/>
                </a:solidFill>
              </a:rPr>
              <a:t>ситуациями.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81389"/>
            <a:ext cx="1118549" cy="108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69056"/>
            <a:ext cx="17018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Тематика занятий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 numCol="3"/>
          <a:lstStyle/>
          <a:p>
            <a:pPr marL="514350" indent="-514350">
              <a:buAutoNum type="arabicPeriod"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Чувства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мне грустно-когда я счастлив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я рассержен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я завидую/ревную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я счастлив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Коммуникация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Улучшение коммуникации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слушать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может нам помочь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сказать то, что ты хочешь</a:t>
            </a:r>
          </a:p>
          <a:p>
            <a:pPr>
              <a:buFont typeface="Wingdings" pitchFamily="2" charset="2"/>
              <a:buChar char="§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Установление и прекращение взаимоотношений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сохранить дружбу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Одиночество и отверженность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разрешать конфликты с друзьями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заводить друзей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Разрешение конфликтов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распознать хорошее настроение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тебя обижают/дразнят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проблем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помочь другим решить конфликты</a:t>
            </a: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Перемены и потери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Перемены и потери часть нашей жизни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Адаптация к смерти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кладбища/могилы неизвестного солдата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Перемены учат нас справляться с трудностями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Мы справляемся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Разные пути преодоления трудностей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помогать другим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Адаптируемся к новым ситуациям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Празднуем вместе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219409" y="25101"/>
            <a:ext cx="6618182" cy="107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Воспитанники учатся справляться с трудностями,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используя базисные </a:t>
            </a:r>
            <a:r>
              <a:rPr lang="ru-RU" alt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копинг</a:t>
            </a: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стратегии (</a:t>
            </a:r>
            <a:r>
              <a:rPr lang="ru-RU" alt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разрешиния</a:t>
            </a: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проблемы, 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ru-RU" alt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оиск социальной поддержки)</a:t>
            </a:r>
          </a:p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7363968" y="1892844"/>
            <a:ext cx="1763713" cy="562630"/>
          </a:xfrm>
          <a:prstGeom prst="wedgeEllipseCallout">
            <a:avLst>
              <a:gd name="adj1" fmla="val -113689"/>
              <a:gd name="adj2" fmla="val 10373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879809" y="3557364"/>
            <a:ext cx="2125384" cy="1071966"/>
          </a:xfrm>
          <a:prstGeom prst="wedgeEllipseCallout">
            <a:avLst>
              <a:gd name="adj1" fmla="val -85633"/>
              <a:gd name="adj2" fmla="val 4892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6544498" y="2932023"/>
            <a:ext cx="1763713" cy="562630"/>
          </a:xfrm>
          <a:prstGeom prst="wedgeEllipseCallout">
            <a:avLst>
              <a:gd name="adj1" fmla="val -114464"/>
              <a:gd name="adj2" fmla="val 5764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7405685" y="1029835"/>
            <a:ext cx="1769685" cy="662397"/>
          </a:xfrm>
          <a:prstGeom prst="wedgeEllipseCallout">
            <a:avLst>
              <a:gd name="adj1" fmla="val -142133"/>
              <a:gd name="adj2" fmla="val 11351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7139587" y="4738422"/>
            <a:ext cx="2035783" cy="1014581"/>
          </a:xfrm>
          <a:prstGeom prst="wedgeEllipseCallout">
            <a:avLst>
              <a:gd name="adj1" fmla="val -91164"/>
              <a:gd name="adj2" fmla="val -4392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47383" y="5858593"/>
            <a:ext cx="3055939" cy="861775"/>
          </a:xfrm>
          <a:prstGeom prst="wedgeEllipseCallout">
            <a:avLst>
              <a:gd name="adj1" fmla="val 44662"/>
              <a:gd name="adj2" fmla="val -11487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4535" y="4791349"/>
            <a:ext cx="2096278" cy="725491"/>
          </a:xfrm>
          <a:prstGeom prst="wedgeEllipseCallout">
            <a:avLst>
              <a:gd name="adj1" fmla="val 90376"/>
              <a:gd name="adj2" fmla="val -6730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74895" y="3167827"/>
            <a:ext cx="2328520" cy="1528380"/>
          </a:xfrm>
          <a:prstGeom prst="wedgeEllipseCallout">
            <a:avLst>
              <a:gd name="adj1" fmla="val 86279"/>
              <a:gd name="adj2" fmla="val 1785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264843" y="2265088"/>
            <a:ext cx="1707877" cy="761284"/>
          </a:xfrm>
          <a:prstGeom prst="wedgeEllipseCallout">
            <a:avLst>
              <a:gd name="adj1" fmla="val 103963"/>
              <a:gd name="adj2" fmla="val 3381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895132" y="1235781"/>
            <a:ext cx="2199313" cy="562630"/>
          </a:xfrm>
          <a:prstGeom prst="wedgeEllipseCallout">
            <a:avLst>
              <a:gd name="adj1" fmla="val -79582"/>
              <a:gd name="adj2" fmla="val 17650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66867" y="5953600"/>
            <a:ext cx="24169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Чувствую 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себя виноватым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655909" y="3012064"/>
            <a:ext cx="1763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Иду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спать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7220434" y="4846069"/>
            <a:ext cx="19696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Отправляюсь 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за покупками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7198387" y="1186160"/>
            <a:ext cx="2165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Смотрю ТВ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200818" y="2340472"/>
            <a:ext cx="17637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Пинаю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собаку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4813899" y="1277261"/>
            <a:ext cx="23256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Ем </a:t>
            </a:r>
            <a:r>
              <a:rPr lang="ru-RU" altLang="ru-RU" sz="2000" b="1" dirty="0" smtClean="0">
                <a:solidFill>
                  <a:schemeClr val="accent2"/>
                </a:solidFill>
                <a:cs typeface="+mn-cs"/>
              </a:rPr>
              <a:t>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шоколадку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6891738" y="3813033"/>
            <a:ext cx="21637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Занимаюсь спортом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-85644" y="3492380"/>
            <a:ext cx="25596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Пытаюсь заняться приятным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486875" y="1143518"/>
            <a:ext cx="1840200" cy="669317"/>
          </a:xfrm>
          <a:prstGeom prst="wedgeEllipseCallout">
            <a:avLst>
              <a:gd name="adj1" fmla="val 5308"/>
              <a:gd name="adj2" fmla="val 16853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35860" name="Picture 20" descr="Zippy's Friends LOGO"/>
          <p:cNvPicPr>
            <a:picLocks noChangeAspect="1" noChangeArrowheads="1"/>
          </p:cNvPicPr>
          <p:nvPr/>
        </p:nvPicPr>
        <p:blipFill>
          <a:blip r:embed="rId3" cstate="print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0968"/>
            <a:ext cx="854075" cy="739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003977" y="1277261"/>
            <a:ext cx="26908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Размышляю 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60284" y="4954039"/>
            <a:ext cx="19285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Ложусь спать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677591" y="1969283"/>
            <a:ext cx="11364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Ломаю 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70644" y="1179660"/>
            <a:ext cx="2248678" cy="995422"/>
          </a:xfrm>
          <a:prstGeom prst="wedgeEllipseCallout">
            <a:avLst>
              <a:gd name="adj1" fmla="val 72798"/>
              <a:gd name="adj2" fmla="val 625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Прошу 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о помощи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5431015" y="5712690"/>
            <a:ext cx="2560379" cy="948796"/>
          </a:xfrm>
          <a:prstGeom prst="wedgeEllipseCallout">
            <a:avLst>
              <a:gd name="adj1" fmla="val -39698"/>
              <a:gd name="adj2" fmla="val -10386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4694842" y="2369393"/>
            <a:ext cx="1763713" cy="562630"/>
          </a:xfrm>
          <a:prstGeom prst="wedgeEllipseCallout">
            <a:avLst>
              <a:gd name="adj1" fmla="val -41726"/>
              <a:gd name="adj2" fmla="val 16438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730341" y="2426936"/>
            <a:ext cx="1763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Плачу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233906" y="5953600"/>
            <a:ext cx="1842150" cy="861429"/>
          </a:xfrm>
          <a:prstGeom prst="wedgeEllipseCallout">
            <a:avLst>
              <a:gd name="adj1" fmla="val 54881"/>
              <a:gd name="adj2" fmla="val -12977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394568" y="6064259"/>
            <a:ext cx="17637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Кричу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на кого-либо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5576699" y="5991143"/>
            <a:ext cx="2484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cs typeface="+mn-cs"/>
              </a:rPr>
              <a:t>Делюсь  </a:t>
            </a:r>
            <a:r>
              <a:rPr lang="ru-RU" altLang="ru-RU" sz="2000" b="1" dirty="0">
                <a:solidFill>
                  <a:srgbClr val="C00000"/>
                </a:solidFill>
                <a:cs typeface="+mn-cs"/>
              </a:rPr>
              <a:t>с другом</a:t>
            </a:r>
            <a:endParaRPr lang="en-GB" altLang="ru-RU" sz="2000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272" y="3070744"/>
            <a:ext cx="1505528" cy="20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8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58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58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58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8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8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58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58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58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58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8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58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58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 animBg="1"/>
      <p:bldP spid="34" grpId="0" animBg="1"/>
      <p:bldP spid="33" grpId="0" animBg="1"/>
      <p:bldP spid="32" grpId="0" animBg="1"/>
      <p:bldP spid="30" grpId="0" animBg="1"/>
      <p:bldP spid="29" grpId="0" animBg="1"/>
      <p:bldP spid="28" grpId="0" animBg="1"/>
      <p:bldP spid="27" grpId="0" animBg="1"/>
      <p:bldP spid="26" grpId="0" animBg="1"/>
      <p:bldP spid="35846" grpId="0"/>
      <p:bldP spid="35847" grpId="0"/>
      <p:bldP spid="35848" grpId="0"/>
      <p:bldP spid="35849" grpId="0"/>
      <p:bldP spid="35851" grpId="0"/>
      <p:bldP spid="35854" grpId="0"/>
      <p:bldP spid="35856" grpId="0"/>
      <p:bldP spid="35857" grpId="0"/>
      <p:bldP spid="35859" grpId="0" animBg="1"/>
      <p:bldP spid="19" grpId="0"/>
      <p:bldP spid="20" grpId="0"/>
      <p:bldP spid="22" grpId="0"/>
      <p:bldP spid="24" grpId="0" animBg="1"/>
      <p:bldP spid="31" grpId="0" animBg="1"/>
      <p:bldP spid="36" grpId="0" animBg="1"/>
      <p:bldP spid="35845" grpId="0"/>
      <p:bldP spid="38" grpId="0" animBg="1"/>
      <p:bldP spid="35850" grpId="0"/>
      <p:bldP spid="35855" grpId="0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1516</TotalTime>
  <Words>735</Words>
  <Application>Microsoft Office PowerPoint</Application>
  <PresentationFormat>Экран (4:3)</PresentationFormat>
  <Paragraphs>143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1_Тема Office</vt:lpstr>
      <vt:lpstr>2_Тема Office</vt:lpstr>
      <vt:lpstr>Современные технологии социально – коммуникативного развития старших дошкольников в рамках использования международной программы  «Друзья Зиппи»  автор: Ануфриева Елена Викторовна, воспитатель        Муниципальное бюджетное дошкольное образовательное учреждение  г. Мурманска№ 140 </vt:lpstr>
      <vt:lpstr> Программа "Друзья Зиппи" реализуется в рамках Российско-Норвежского проекта «Партнерство для детей», организованного АНО "Содействие". Программа направлена на укрепление ментального здоровья, развитие эмоционального интеллекта и способствует позитивной социализации ребенка.  </vt:lpstr>
      <vt:lpstr>Презентация PowerPoint</vt:lpstr>
      <vt:lpstr>Цель Программы:  поддержание и укрепление психического, социального, эмоционального здоровья детей посредством формирования навыков социальной адаптации и преодоления жизненных трудностей </vt:lpstr>
      <vt:lpstr>Условия реализации программы</vt:lpstr>
      <vt:lpstr>Обучение педагогов</vt:lpstr>
      <vt:lpstr>      Программа «Друзья Зиппи» состоит из шести модулей  </vt:lpstr>
      <vt:lpstr>Тематика занятий</vt:lpstr>
      <vt:lpstr>Презентация PowerPoint</vt:lpstr>
      <vt:lpstr>Главный герой в Программе – палочник Зиппи. Это насекомое, которое умеет легко адаптироваться к окружающей обстановке. Он универсально воспринимает изменения, происходящие в мире. </vt:lpstr>
      <vt:lpstr>Результаты Программы: у воспитанников появилось умение вырабатывать собственные решения возникающих проблем</vt:lpstr>
      <vt:lpstr>Результат окончания курса – получение сертификата</vt:lpstr>
      <vt:lpstr>Результаты программы</vt:lpstr>
      <vt:lpstr>Презентация PowerPoint</vt:lpstr>
      <vt:lpstr>Дружим! Общаемся! Понимаем!  Приходим на помощь!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Ануфриева</dc:creator>
  <cp:lastModifiedBy>User</cp:lastModifiedBy>
  <cp:revision>89</cp:revision>
  <cp:lastPrinted>2013-10-16T09:11:09Z</cp:lastPrinted>
  <dcterms:created xsi:type="dcterms:W3CDTF">2013-10-14T05:33:20Z</dcterms:created>
  <dcterms:modified xsi:type="dcterms:W3CDTF">2022-04-21T09:42:17Z</dcterms:modified>
</cp:coreProperties>
</file>